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4" r:id="rId9"/>
    <p:sldId id="265" r:id="rId10"/>
    <p:sldId id="266" r:id="rId11"/>
    <p:sldId id="267" r:id="rId12"/>
    <p:sldId id="269" r:id="rId13"/>
    <p:sldId id="271" r:id="rId14"/>
    <p:sldId id="293" r:id="rId15"/>
    <p:sldId id="295" r:id="rId16"/>
    <p:sldId id="296" r:id="rId17"/>
    <p:sldId id="285" r:id="rId18"/>
    <p:sldId id="279" r:id="rId19"/>
    <p:sldId id="280" r:id="rId20"/>
    <p:sldId id="281" r:id="rId21"/>
    <p:sldId id="291" r:id="rId22"/>
    <p:sldId id="282" r:id="rId23"/>
    <p:sldId id="278" r:id="rId24"/>
    <p:sldId id="283" r:id="rId25"/>
  </p:sldIdLst>
  <p:sldSz cx="9144000" cy="6858000" type="screen4x3"/>
  <p:notesSz cx="6858000" cy="9144000"/>
  <p:defaultTextStyle>
    <a:defPPr>
      <a:defRPr lang="en-US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indent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indent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indent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indent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D65"/>
    <a:srgbClr val="597C81"/>
    <a:srgbClr val="BDA3BC"/>
    <a:srgbClr val="EF2542"/>
    <a:srgbClr val="BE0E27"/>
    <a:srgbClr val="930B1E"/>
    <a:srgbClr val="EA76A2"/>
    <a:srgbClr val="F42862"/>
    <a:srgbClr val="B7093B"/>
    <a:srgbClr val="CF7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85943" autoAdjust="0"/>
  </p:normalViewPr>
  <p:slideViewPr>
    <p:cSldViewPr showGuides="1">
      <p:cViewPr varScale="1">
        <p:scale>
          <a:sx n="59" d="100"/>
          <a:sy n="59" d="100"/>
        </p:scale>
        <p:origin x="-160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7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6217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1pPr>
    <a:lvl2pPr indent="228600" algn="l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2pPr>
    <a:lvl3pPr indent="457200" algn="l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3pPr>
    <a:lvl4pPr indent="685800" algn="l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4pPr>
    <a:lvl5pPr indent="914400" algn="l" rtl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itchFamily="34" charset="0"/>
        <a:ea typeface="Calibri" pitchFamily="34" charset="0"/>
        <a:cs typeface="Calibri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5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37E60CC-85D9-4F38-929B-6CAD6FC1E7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0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0A86E5-CAC3-4EAF-9302-09FCF6A8E5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0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8EF106-3980-44A2-9569-22E09FAEC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557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4EA243E-3F1A-4D06-8737-9900C9A81B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7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70CF41-AA91-4654-8683-F0A5A07A633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23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8B074F-159E-4F7D-A0D2-8DCF57AD5B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47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B9AF5B-0CFA-49EF-9994-1EF0BB6C6F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651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B454EF-F2CF-475A-A84F-07BBE013E2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40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5DCF2E9-474D-40D8-8254-D2D35C977F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9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F74454-2788-46F6-BF4B-CB2FA3CDE1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515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602C87-8BC7-49D5-B330-BBA0641981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28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en-US" smtClean="0">
                <a:sym typeface="Calibri" pitchFamily="34" charset="0"/>
              </a:rPr>
              <a:t>Second level</a:t>
            </a:r>
          </a:p>
          <a:p>
            <a:pPr lvl="2"/>
            <a:r>
              <a:rPr lang="en-US" smtClean="0">
                <a:sym typeface="Calibri" pitchFamily="34" charset="0"/>
              </a:rPr>
              <a:t>Third level</a:t>
            </a:r>
          </a:p>
          <a:p>
            <a:pPr lvl="3"/>
            <a:r>
              <a:rPr lang="en-US" smtClean="0">
                <a:sym typeface="Calibri" pitchFamily="34" charset="0"/>
              </a:rPr>
              <a:t>Fourth level</a:t>
            </a:r>
          </a:p>
          <a:p>
            <a:pPr lvl="4"/>
            <a:r>
              <a:rPr lang="en-US" smtClean="0">
                <a:sym typeface="Calibri" pitchFamily="34" charset="0"/>
              </a:rPr>
              <a:t>Fifth level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17D051D3-8DF5-4147-918C-216FBBE92EE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2pPr>
      <a:lvl3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3pPr>
      <a:lvl4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4pPr>
      <a:lvl5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itchFamily="34" charset="0"/>
          <a:ea typeface="Calibri" pitchFamily="34" charset="0"/>
          <a:cs typeface="Calibri" pitchFamily="34" charset="0"/>
          <a:sym typeface="Calibri" pitchFamily="34" charset="0"/>
        </a:defRPr>
      </a:lvl9pPr>
    </p:titleStyle>
    <p:bodyStyle>
      <a:lvl1pPr marL="342900" indent="-342900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782638" indent="-325438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219200" indent="-304800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17367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–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1939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6511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6pPr>
      <a:lvl7pPr marL="31083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7pPr>
      <a:lvl8pPr marL="35655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8pPr>
      <a:lvl9pPr marL="4022725" indent="-365125" algn="l" rtl="0" fontAlgn="base" hangingPunct="0">
        <a:spcBef>
          <a:spcPts val="700"/>
        </a:spcBef>
        <a:spcAft>
          <a:spcPct val="0"/>
        </a:spcAft>
        <a:buSzPct val="100000"/>
        <a:buFont typeface="Arial" pitchFamily="34" charset="0"/>
        <a:buChar char="»"/>
        <a:defRPr sz="3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6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8502650" y="6403975"/>
            <a:ext cx="1825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A58C0685-37DF-4C77-A009-733D7C812498}" type="slidenum">
              <a:rPr lang="en-US" sz="1200">
                <a:solidFill>
                  <a:srgbClr val="888888"/>
                </a:solidFill>
              </a:rPr>
              <a:pPr algn="r"/>
              <a:t>1</a:t>
            </a:fld>
            <a:endParaRPr lang="en-US" sz="1200">
              <a:solidFill>
                <a:srgbClr val="888888"/>
              </a:solidFill>
            </a:endParaRPr>
          </a:p>
        </p:txBody>
      </p:sp>
      <p:sp>
        <p:nvSpPr>
          <p:cNvPr id="4098" name="Rectangle 2"/>
          <p:cNvSpPr>
            <a:spLocks/>
          </p:cNvSpPr>
          <p:nvPr/>
        </p:nvSpPr>
        <p:spPr bwMode="auto">
          <a:xfrm>
            <a:off x="395288" y="2209800"/>
            <a:ext cx="8351837" cy="315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Ninth </a:t>
            </a:r>
            <a:r>
              <a:rPr lang="en-US" sz="40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NEBInet</a:t>
            </a:r>
            <a:r>
              <a:rPr lang="en-US" sz="40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7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Annual Co-</a:t>
            </a:r>
            <a:r>
              <a:rPr lang="en-US" sz="3700" b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ordinators</a:t>
            </a:r>
            <a:r>
              <a:rPr lang="en-US" sz="37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Review Meeting</a:t>
            </a:r>
            <a:r>
              <a:rPr lang="en-US" sz="37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Tezpur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(Central) University,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Tezpur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8064A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17-19</a:t>
            </a:r>
            <a:r>
              <a:rPr lang="en-US" sz="2800" b="1" baseline="30000" dirty="0">
                <a:solidFill>
                  <a:srgbClr val="8064A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th</a:t>
            </a:r>
            <a:r>
              <a:rPr lang="en-US" sz="2800" b="1" dirty="0">
                <a:solidFill>
                  <a:srgbClr val="8064A2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January 2017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/>
              <a:t>IDENTIFICATION OF POTENTIAL DRUG TARGETS OF VASICINE AND ITS ANALOGUES USING A COMPUTATIONAL APPROACH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idx="1"/>
          </p:nvPr>
        </p:nvSpPr>
        <p:spPr>
          <a:xfrm>
            <a:off x="530225" y="1470025"/>
            <a:ext cx="4267200" cy="1951038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AutoNum type="arabicPeriod"/>
            </a:pPr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Protein target identification of Vasicine and its derivatives using computational approach</a:t>
            </a:r>
          </a:p>
          <a:p>
            <a:pPr algn="just">
              <a:spcBef>
                <a:spcPct val="0"/>
              </a:spcBef>
              <a:buFontTx/>
              <a:buAutoNum type="arabicPeriod"/>
            </a:pPr>
            <a:endParaRPr lang="en-US" sz="1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just">
              <a:spcBef>
                <a:spcPct val="0"/>
              </a:spcBef>
              <a:buSzTx/>
              <a:buFont typeface="Arial" pitchFamily="34" charset="0"/>
              <a:buNone/>
            </a:pPr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2.  Structural optimization of Vasicine</a:t>
            </a:r>
          </a:p>
          <a:p>
            <a:pPr algn="just">
              <a:spcBef>
                <a:spcPct val="0"/>
              </a:spcBef>
              <a:buSzTx/>
              <a:buFont typeface="Arial" pitchFamily="34" charset="0"/>
              <a:buNone/>
            </a:pPr>
            <a:endParaRPr lang="en-US" sz="1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  <a:p>
            <a:pPr algn="just">
              <a:spcBef>
                <a:spcPct val="0"/>
              </a:spcBef>
              <a:buSzTx/>
              <a:buFont typeface="Arial" pitchFamily="34" charset="0"/>
              <a:buNone/>
            </a:pPr>
            <a:r>
              <a:rPr lang="en-US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3.  Synthesis of novel Vasicine analogues</a:t>
            </a:r>
          </a:p>
        </p:txBody>
      </p:sp>
      <p:pic>
        <p:nvPicPr>
          <p:cNvPr id="14339" name="Picture 3" descr="VASICINE AND DERI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95"/>
          <a:stretch>
            <a:fillRect/>
          </a:stretch>
        </p:blipFill>
        <p:spPr bwMode="auto">
          <a:xfrm>
            <a:off x="5724525" y="1282700"/>
            <a:ext cx="2651125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0" name="Rectangle 4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F0EF0D9B-3CE7-44A0-962F-03520E21CBCD}" type="slidenum">
              <a:rPr lang="en-US" sz="1200">
                <a:solidFill>
                  <a:srgbClr val="888888"/>
                </a:solidFill>
              </a:rPr>
              <a:pPr algn="r"/>
              <a:t>10</a:t>
            </a:fld>
            <a:endParaRPr lang="en-US" sz="1200">
              <a:solidFill>
                <a:srgbClr val="888888"/>
              </a:solidFill>
            </a:endParaRPr>
          </a:p>
        </p:txBody>
      </p:sp>
      <p:sp>
        <p:nvSpPr>
          <p:cNvPr id="14341" name="Rectangle 5"/>
          <p:cNvSpPr>
            <a:spLocks/>
          </p:cNvSpPr>
          <p:nvPr/>
        </p:nvSpPr>
        <p:spPr bwMode="auto">
          <a:xfrm>
            <a:off x="839788" y="6135688"/>
            <a:ext cx="79025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Paper published in the Journal of Combinatorial Chemistry and High throughput Screening, Bentham Science Pub.  (SCI Impact factor 1.2)</a:t>
            </a:r>
          </a:p>
        </p:txBody>
      </p:sp>
      <p:pic>
        <p:nvPicPr>
          <p:cNvPr id="14342" name="Picture 6" descr="Screen Shot 2016-09-01 at 11.5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2264"/>
          <a:stretch>
            <a:fillRect/>
          </a:stretch>
        </p:blipFill>
        <p:spPr bwMode="auto">
          <a:xfrm>
            <a:off x="1" y="3446463"/>
            <a:ext cx="5718174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6" t="12875" r="31178" b="25531"/>
          <a:stretch>
            <a:fillRect/>
          </a:stretch>
        </p:blipFill>
        <p:spPr bwMode="auto">
          <a:xfrm>
            <a:off x="5718175" y="3365500"/>
            <a:ext cx="2649538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2590800" cy="158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r>
              <a:rPr lang="en-US" sz="1800" b="1" dirty="0"/>
              <a:t>DISCOVERY OF </a:t>
            </a:r>
            <a:r>
              <a:rPr lang="en-US" sz="1800" b="1" dirty="0" smtClean="0"/>
              <a:t>NOVEL </a:t>
            </a:r>
            <a:r>
              <a:rPr lang="en-US" sz="1800" b="1" dirty="0"/>
              <a:t>HUMAN EPIDERMAL GROWTH FACTOR RECEPTOR-2 (HER2) INHIBITORS THROUGH CONTEMPORARY </a:t>
            </a:r>
            <a:r>
              <a:rPr lang="en-US" sz="1800" b="1" i="1" dirty="0"/>
              <a:t>in silico</a:t>
            </a:r>
            <a:r>
              <a:rPr lang="en-US" sz="1800" b="1" dirty="0"/>
              <a:t> APPROACHES</a:t>
            </a:r>
          </a:p>
        </p:txBody>
      </p:sp>
      <p:pic>
        <p:nvPicPr>
          <p:cNvPr id="15362" name="Picture 2" descr="Screen Shot 2016-11-17 at 12.06.3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r="2475" b="18191"/>
          <a:stretch/>
        </p:blipFill>
        <p:spPr bwMode="auto">
          <a:xfrm>
            <a:off x="3093765" y="4343400"/>
            <a:ext cx="605023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971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77" y="740192"/>
            <a:ext cx="2958523" cy="3298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3401"/>
            <a:ext cx="2971800" cy="2534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65" y="654110"/>
            <a:ext cx="3154635" cy="338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defTabSz="666750"/>
            <a:r>
              <a:rPr lang="en-US" sz="1700" b="1" dirty="0" err="1">
                <a:solidFill>
                  <a:srgbClr val="3F6797"/>
                </a:solidFill>
              </a:rPr>
              <a:t>Pharmacophore</a:t>
            </a:r>
            <a:r>
              <a:rPr lang="en-US" sz="1700" b="1" dirty="0">
                <a:solidFill>
                  <a:srgbClr val="3F6797"/>
                </a:solidFill>
              </a:rPr>
              <a:t> Modeling, Virtual Screening, DFT Analysis and </a:t>
            </a:r>
            <a:r>
              <a:rPr lang="en-US" sz="1700" b="1" dirty="0" err="1">
                <a:solidFill>
                  <a:srgbClr val="3F6797"/>
                </a:solidFill>
              </a:rPr>
              <a:t>Bioisosterism</a:t>
            </a:r>
            <a:r>
              <a:rPr lang="en-US" sz="1700" b="1" dirty="0">
                <a:solidFill>
                  <a:srgbClr val="3F6797"/>
                </a:solidFill>
              </a:rPr>
              <a:t> based Analogues Designing towards the Discovery of Novel </a:t>
            </a:r>
            <a:r>
              <a:rPr lang="en-US" sz="1700" b="1" dirty="0" err="1">
                <a:solidFill>
                  <a:srgbClr val="3F6797"/>
                </a:solidFill>
              </a:rPr>
              <a:t>Butyrylcholinesterase</a:t>
            </a:r>
            <a:r>
              <a:rPr lang="en-US" sz="1700" b="1" dirty="0">
                <a:solidFill>
                  <a:srgbClr val="3F6797"/>
                </a:solidFill>
              </a:rPr>
              <a:t> Inhibitors</a:t>
            </a:r>
            <a:r>
              <a:rPr lang="en-US" sz="1700" b="1" dirty="0"/>
              <a:t/>
            </a:r>
            <a:br>
              <a:rPr lang="en-US" sz="1700" b="1" dirty="0"/>
            </a:br>
            <a:endParaRPr lang="en-US" sz="1700" b="1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0" y="1219201"/>
            <a:ext cx="4419600" cy="3276600"/>
          </a:xfrm>
        </p:spPr>
        <p:txBody>
          <a:bodyPr/>
          <a:lstStyle/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r>
              <a:rPr lang="en-US" sz="1100" b="1" dirty="0">
                <a:solidFill>
                  <a:srgbClr val="535353"/>
                </a:solidFill>
              </a:rPr>
              <a:t>Ligand-based and structure-based </a:t>
            </a:r>
            <a:r>
              <a:rPr lang="en-US" sz="1100" b="1" dirty="0" err="1">
                <a:solidFill>
                  <a:srgbClr val="535353"/>
                </a:solidFill>
              </a:rPr>
              <a:t>pharmacophore</a:t>
            </a:r>
            <a:r>
              <a:rPr lang="en-US" sz="1100" b="1" dirty="0">
                <a:solidFill>
                  <a:srgbClr val="535353"/>
                </a:solidFill>
              </a:rPr>
              <a:t> modeling were used to identify the important chemical features of </a:t>
            </a:r>
            <a:r>
              <a:rPr lang="en-US" sz="1100" b="1" dirty="0" err="1">
                <a:solidFill>
                  <a:srgbClr val="535353"/>
                </a:solidFill>
              </a:rPr>
              <a:t>Butyrylcholinesterase</a:t>
            </a:r>
            <a:r>
              <a:rPr lang="en-US" sz="1100" b="1" dirty="0">
                <a:solidFill>
                  <a:srgbClr val="535353"/>
                </a:solidFill>
              </a:rPr>
              <a:t> (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) inhibitors. </a:t>
            </a: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endParaRPr lang="en-US" sz="600" b="1" dirty="0">
              <a:solidFill>
                <a:srgbClr val="535353"/>
              </a:solidFill>
            </a:endParaRP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r>
              <a:rPr lang="en-US" sz="1100" b="1" dirty="0">
                <a:solidFill>
                  <a:srgbClr val="535353"/>
                </a:solidFill>
              </a:rPr>
              <a:t>A training set of 16 known structurally diverse compounds with wide range of inhibitory activity against   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 were used to develop a quantitative Ligand-based </a:t>
            </a:r>
            <a:r>
              <a:rPr lang="en-US" sz="1100" b="1" dirty="0" err="1">
                <a:solidFill>
                  <a:srgbClr val="535353"/>
                </a:solidFill>
              </a:rPr>
              <a:t>pharmacophore</a:t>
            </a:r>
            <a:r>
              <a:rPr lang="en-US" sz="1100" b="1" dirty="0">
                <a:solidFill>
                  <a:srgbClr val="535353"/>
                </a:solidFill>
              </a:rPr>
              <a:t> (Hypo1) model in order to identify novel 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 inhibitors in the virtual screening database. </a:t>
            </a: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endParaRPr lang="en-US" sz="600" b="1" dirty="0">
              <a:solidFill>
                <a:srgbClr val="535353"/>
              </a:solidFill>
            </a:endParaRP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r>
              <a:rPr lang="en-US" sz="1100" b="1" dirty="0">
                <a:solidFill>
                  <a:srgbClr val="535353"/>
                </a:solidFill>
              </a:rPr>
              <a:t>A structure-based </a:t>
            </a:r>
            <a:r>
              <a:rPr lang="en-US" sz="1100" b="1" dirty="0" err="1">
                <a:solidFill>
                  <a:srgbClr val="535353"/>
                </a:solidFill>
              </a:rPr>
              <a:t>pharmacophore</a:t>
            </a:r>
            <a:r>
              <a:rPr lang="en-US" sz="1100" b="1" dirty="0">
                <a:solidFill>
                  <a:srgbClr val="535353"/>
                </a:solidFill>
              </a:rPr>
              <a:t> hypothesis (Phar1) was also developed based on the ligand binding site of 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. Further, the models were validated using a Test set, Fisher’s randomization and </a:t>
            </a:r>
            <a:r>
              <a:rPr lang="en-US" sz="1100" b="1" dirty="0" err="1">
                <a:solidFill>
                  <a:srgbClr val="535353"/>
                </a:solidFill>
              </a:rPr>
              <a:t>Leve</a:t>
            </a:r>
            <a:r>
              <a:rPr lang="en-US" sz="1100" b="1" dirty="0">
                <a:solidFill>
                  <a:srgbClr val="535353"/>
                </a:solidFill>
              </a:rPr>
              <a:t>-one-out validation methods. Hypo1 consisting of two Hydrogen Bond Acceptor (HBA) feature, one Hydrogen Bond Donor (HBD), one Hydrophobic-Aliphatic (</a:t>
            </a:r>
            <a:r>
              <a:rPr lang="en-US" sz="1100" b="1" dirty="0" err="1">
                <a:solidFill>
                  <a:srgbClr val="535353"/>
                </a:solidFill>
              </a:rPr>
              <a:t>Hy</a:t>
            </a:r>
            <a:r>
              <a:rPr lang="en-US" sz="1100" b="1" dirty="0">
                <a:solidFill>
                  <a:srgbClr val="535353"/>
                </a:solidFill>
              </a:rPr>
              <a:t>-Ali) feature and one Ring Aromatic (RA) feature. Correlation coefficient (</a:t>
            </a:r>
            <a:r>
              <a:rPr lang="en-US" sz="1100" b="1" i="1" dirty="0">
                <a:solidFill>
                  <a:srgbClr val="535353"/>
                </a:solidFill>
              </a:rPr>
              <a:t>r</a:t>
            </a:r>
            <a:r>
              <a:rPr lang="en-US" sz="1100" b="1" dirty="0">
                <a:solidFill>
                  <a:srgbClr val="535353"/>
                </a:solidFill>
              </a:rPr>
              <a:t>), Root mean square (RMS) deviation and total cost values of Hyp1 are   0.968, 1.066 and 77.179 respectively. </a:t>
            </a: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endParaRPr lang="en-US" sz="600" b="1" dirty="0">
              <a:solidFill>
                <a:srgbClr val="535353"/>
              </a:solidFill>
            </a:endParaRP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r>
              <a:rPr lang="en-US" sz="1100" b="1" dirty="0">
                <a:solidFill>
                  <a:srgbClr val="535353"/>
                </a:solidFill>
              </a:rPr>
              <a:t>Phar1 consisting of six </a:t>
            </a:r>
            <a:r>
              <a:rPr lang="en-US" sz="1100" b="1" dirty="0" err="1">
                <a:solidFill>
                  <a:srgbClr val="535353"/>
                </a:solidFill>
              </a:rPr>
              <a:t>pharmacophoric</a:t>
            </a:r>
            <a:r>
              <a:rPr lang="en-US" sz="1100" b="1" dirty="0">
                <a:solidFill>
                  <a:srgbClr val="535353"/>
                </a:solidFill>
              </a:rPr>
              <a:t> features and validated using a Test set of known 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 compounds. Well validated </a:t>
            </a:r>
            <a:r>
              <a:rPr lang="en-US" sz="1100" b="1" dirty="0" err="1">
                <a:solidFill>
                  <a:srgbClr val="535353"/>
                </a:solidFill>
              </a:rPr>
              <a:t>pharmacophore</a:t>
            </a:r>
            <a:r>
              <a:rPr lang="en-US" sz="1100" b="1" dirty="0">
                <a:solidFill>
                  <a:srgbClr val="535353"/>
                </a:solidFill>
              </a:rPr>
              <a:t> hypothesis were further used as 3D query in the virtual screening and 530 compounds were culled down for Docking Studies. </a:t>
            </a: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endParaRPr lang="en-US" sz="600" b="1" dirty="0">
              <a:solidFill>
                <a:srgbClr val="535353"/>
              </a:solidFill>
            </a:endParaRPr>
          </a:p>
          <a:p>
            <a:pPr marL="287338" indent="-287338" algn="just" defTabSz="766763">
              <a:lnSpc>
                <a:spcPct val="80000"/>
              </a:lnSpc>
              <a:spcBef>
                <a:spcPts val="200"/>
              </a:spcBef>
            </a:pPr>
            <a:r>
              <a:rPr lang="en-US" sz="1100" b="1" dirty="0">
                <a:solidFill>
                  <a:srgbClr val="535353"/>
                </a:solidFill>
              </a:rPr>
              <a:t>ADMET Studies, DFT Calculation, Chemical Similarity Search and Analogues Development were suggested 6 novel compounds and the 6 analogues of best hit as  potential </a:t>
            </a:r>
            <a:r>
              <a:rPr lang="en-US" sz="1100" b="1" dirty="0" err="1">
                <a:solidFill>
                  <a:srgbClr val="535353"/>
                </a:solidFill>
              </a:rPr>
              <a:t>BChE</a:t>
            </a:r>
            <a:r>
              <a:rPr lang="en-US" sz="1100" b="1" dirty="0">
                <a:solidFill>
                  <a:srgbClr val="535353"/>
                </a:solidFill>
              </a:rPr>
              <a:t> inhibitors.  </a:t>
            </a:r>
          </a:p>
        </p:txBody>
      </p:sp>
      <p:pic>
        <p:nvPicPr>
          <p:cNvPr id="17411" name="Picture 3" descr="F:\QSAR DATA SET\Paper 3 B_cholinstaers\orbital energy view of best ligan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20" y="3276600"/>
            <a:ext cx="2350580" cy="217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 descr="H:\QSAR DATA SET\Paper 3 B_cholinstaers\best hit plot\ZINC5859409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3" r="9514" b="10454"/>
          <a:stretch>
            <a:fillRect/>
          </a:stretch>
        </p:blipFill>
        <p:spPr bwMode="auto">
          <a:xfrm>
            <a:off x="-30480" y="4267200"/>
            <a:ext cx="272034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3" name="Picture 5" descr="E:\QSAR DATA SET\Paper 3 B_cholinstaers\Cholin_Attempt9_geomatric parameter hypo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2332038" cy="184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4" name="Picture 6" descr="H:\QSAR DATA SET\Paper 3 B_cholinstaers\structure based phar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t="12186" r="18907" b="14893"/>
          <a:stretch>
            <a:fillRect/>
          </a:stretch>
        </p:blipFill>
        <p:spPr bwMode="auto">
          <a:xfrm>
            <a:off x="2590800" y="685800"/>
            <a:ext cx="2081213" cy="174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5" name="Picture 7" descr="image1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200025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6" name="AutoShape 8"/>
          <p:cNvSpPr>
            <a:spLocks/>
          </p:cNvSpPr>
          <p:nvPr/>
        </p:nvSpPr>
        <p:spPr bwMode="auto">
          <a:xfrm>
            <a:off x="2438400" y="2590800"/>
            <a:ext cx="228600" cy="3048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13500"/>
                </a:moveTo>
                <a:lnTo>
                  <a:pt x="5400" y="13500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00"/>
                </a:lnTo>
                <a:lnTo>
                  <a:pt x="21600" y="13500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accent1"/>
          </a:solidFill>
          <a:ln w="25400" cap="flat" cmpd="sng">
            <a:solidFill>
              <a:srgbClr val="3A5E8A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417" name="Rectangle 9"/>
          <p:cNvSpPr>
            <a:spLocks/>
          </p:cNvSpPr>
          <p:nvPr/>
        </p:nvSpPr>
        <p:spPr bwMode="auto">
          <a:xfrm>
            <a:off x="1524000" y="2743200"/>
            <a:ext cx="2514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en-US" dirty="0"/>
              <a:t>VIRTUAL SCREEING </a:t>
            </a:r>
          </a:p>
        </p:txBody>
      </p:sp>
      <p:sp>
        <p:nvSpPr>
          <p:cNvPr id="17418" name="Rectangle 10"/>
          <p:cNvSpPr>
            <a:spLocks/>
          </p:cNvSpPr>
          <p:nvPr/>
        </p:nvSpPr>
        <p:spPr bwMode="auto">
          <a:xfrm>
            <a:off x="1371600" y="2438400"/>
            <a:ext cx="11430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en-US" sz="1200" dirty="0"/>
              <a:t>Hypothesis 1</a:t>
            </a:r>
          </a:p>
        </p:txBody>
      </p:sp>
      <p:sp>
        <p:nvSpPr>
          <p:cNvPr id="17419" name="Rectangle 11"/>
          <p:cNvSpPr>
            <a:spLocks/>
          </p:cNvSpPr>
          <p:nvPr/>
        </p:nvSpPr>
        <p:spPr bwMode="auto">
          <a:xfrm>
            <a:off x="3352800" y="2362200"/>
            <a:ext cx="10668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en-US" sz="1200" dirty="0"/>
              <a:t>Hypothesis 2</a:t>
            </a:r>
          </a:p>
        </p:txBody>
      </p:sp>
      <p:sp>
        <p:nvSpPr>
          <p:cNvPr id="17420" name="Rectangle 12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85229C6C-D2FA-4C86-9791-6AB7F34189EC}" type="slidenum">
              <a:rPr lang="en-US" sz="1200">
                <a:solidFill>
                  <a:srgbClr val="888888"/>
                </a:solidFill>
              </a:rPr>
              <a:pPr algn="r"/>
              <a:t>12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14" name="Picture 2" descr="Screen Shot 2017-01-07 at 2.59.17 PM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0" b="50000"/>
          <a:stretch/>
        </p:blipFill>
        <p:spPr bwMode="auto">
          <a:xfrm>
            <a:off x="3631406" y="5126830"/>
            <a:ext cx="5475561" cy="176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Screen Shot 2017-01-07 at 2.46.0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t="1" r="7051" b="35180"/>
          <a:stretch/>
        </p:blipFill>
        <p:spPr bwMode="auto">
          <a:xfrm>
            <a:off x="0" y="3664857"/>
            <a:ext cx="9144000" cy="319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7" name="Rectangle 1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F7145BD4-8C4F-4F59-B998-019677B8F9F6}" type="slidenum">
              <a:rPr lang="en-US" sz="1200">
                <a:solidFill>
                  <a:srgbClr val="888888"/>
                </a:solidFill>
              </a:rPr>
              <a:pPr algn="r"/>
              <a:t>13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1" t="36458" r="39444" b="34375"/>
          <a:stretch/>
        </p:blipFill>
        <p:spPr bwMode="auto">
          <a:xfrm>
            <a:off x="0" y="-1"/>
            <a:ext cx="3205843" cy="36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3" t="28344" r="34718" b="9332"/>
          <a:stretch/>
        </p:blipFill>
        <p:spPr bwMode="auto">
          <a:xfrm>
            <a:off x="3124200" y="1"/>
            <a:ext cx="3276600" cy="366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28174" r="33909" b="14638"/>
          <a:stretch/>
        </p:blipFill>
        <p:spPr bwMode="auto">
          <a:xfrm>
            <a:off x="6400800" y="55383"/>
            <a:ext cx="2743200" cy="383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1800" b="1" dirty="0" smtClean="0"/>
              <a:t>NETWORK BASED APPROACHES FOR IDENTIFICATION OF NOVEL ANTI CANCER THERAPUTICS</a:t>
            </a:r>
            <a:endParaRPr lang="en-US" sz="1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692696"/>
          </a:xfr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Summary of Research Activities in </a:t>
            </a:r>
            <a:r>
              <a:rPr lang="en-GB" b="1" dirty="0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5" name="Rectangle 4"/>
          <p:cNvSpPr/>
          <p:nvPr/>
        </p:nvSpPr>
        <p:spPr>
          <a:xfrm>
            <a:off x="-36512" y="452735"/>
            <a:ext cx="918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Papers accepted or in-press</a:t>
            </a:r>
            <a:endParaRPr lang="en-GB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-36512" y="5481935"/>
            <a:ext cx="918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/>
              <a:t>Other papers in communication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648050"/>
              </p:ext>
            </p:extLst>
          </p:nvPr>
        </p:nvGraphicFramePr>
        <p:xfrm>
          <a:off x="0" y="5943600"/>
          <a:ext cx="9144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/>
                <a:gridCol w="457200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editing and finalizing process: 1 no.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18D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With the editor:  1 no.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A76A2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With the reviewer: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 nos.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4286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Under advance revision process:</a:t>
                      </a:r>
                      <a:r>
                        <a:rPr lang="en-US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 nos.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EF254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465747"/>
              </p:ext>
            </p:extLst>
          </p:nvPr>
        </p:nvGraphicFramePr>
        <p:xfrm>
          <a:off x="358" y="929636"/>
          <a:ext cx="9143641" cy="455229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143641"/>
              </a:tblGrid>
              <a:tr h="1282338">
                <a:tc>
                  <a:txBody>
                    <a:bodyPr/>
                    <a:lstStyle/>
                    <a:p>
                      <a:pPr marL="0" lvl="0" indent="457200">
                        <a:buFont typeface="Arial" pitchFamily="34" charset="0"/>
                        <a:buNone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Gogoi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Baruah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VJ,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Chaliha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Kakoti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BB,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Sarma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Buragohain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AK. 3D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pharmacophore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-based virtual screening, docking and density functional theory approach towards the discovery of novel human epidermal growth factor receptor-2 (HER2) inhibitors.</a:t>
                      </a:r>
                      <a:r>
                        <a:rPr lang="en-IN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J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Theor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Biol. 2016; 411:68-80</a:t>
                      </a:r>
                      <a:r>
                        <a:rPr lang="en-IN" sz="1800" b="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en-I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IF-2.049</a:t>
                      </a:r>
                      <a:r>
                        <a:rPr lang="en-IN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993811">
                <a:tc>
                  <a:txBody>
                    <a:bodyPr/>
                    <a:lstStyle/>
                    <a:p>
                      <a:pPr marL="0" marR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Gogoi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, D.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Gogoi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, Y.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Silla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, B. B.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Kakoti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and B. S.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Bhau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, Network Pharmacology-based Virtual Screening of Natural Products from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Clerodendrum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species towards the Identification of Novel Anti-cancer Therapeutics.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Mol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BioSys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. 2016,</a:t>
                      </a:r>
                      <a:r>
                        <a:rPr lang="en-IN" sz="1800" b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DOI: 10.1039/C6MB00807K, </a:t>
                      </a:r>
                      <a:r>
                        <a:rPr lang="en-I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IF-2.829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93811">
                <a:tc>
                  <a:txBody>
                    <a:bodyPr/>
                    <a:lstStyle/>
                    <a:p>
                      <a:pPr marL="0" marR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Chaliha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Gogoi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Chetia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P,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Sarma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Buragohain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AK. An In Silico Approach for Identification of Potential Anti-Mycobacterial Targets of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Vasicine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and Related Chemical Compounds. Comb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Chem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High Throughput Screen. 2016;19(1):14-24. </a:t>
                      </a:r>
                      <a:r>
                        <a:rPr lang="en-I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IF-1.041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BDA3BC"/>
                    </a:solidFill>
                  </a:tcPr>
                </a:tc>
              </a:tr>
              <a:tr h="1282338">
                <a:tc>
                  <a:txBody>
                    <a:bodyPr/>
                    <a:lstStyle/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Gogoi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Chaliha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Sarma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D,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Kakoti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BB,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Buragohain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AK. Novel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butyrylcholinesterase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inhibitors through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pharmacophore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modeling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, virtual screening and DFT-based approaches along-with design of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bioisosterism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-based analogues. Biomed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Pharmacother</a:t>
                      </a:r>
                      <a:r>
                        <a:rPr lang="en-IN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2016. </a:t>
                      </a:r>
                      <a:r>
                        <a:rPr lang="en-IN" sz="1800" b="0" kern="1200" dirty="0" err="1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Epub</a:t>
                      </a:r>
                      <a:r>
                        <a:rPr lang="en-IN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 2016/12/03. </a:t>
                      </a:r>
                      <a:r>
                        <a:rPr lang="en-IN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IF-2.326</a:t>
                      </a:r>
                      <a:endParaRPr lang="en-US" sz="20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18D65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10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sh\Desktop\BIF\CBB Photos\IMG_20161027_153829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6" b="14497"/>
          <a:stretch/>
        </p:blipFill>
        <p:spPr bwMode="auto">
          <a:xfrm>
            <a:off x="0" y="0"/>
            <a:ext cx="4572000" cy="255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vish\Desktop\BIF\CBB Photos\IMG-20160723-WA00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" b="18671"/>
          <a:stretch/>
        </p:blipFill>
        <p:spPr bwMode="auto">
          <a:xfrm>
            <a:off x="4572000" y="-152401"/>
            <a:ext cx="4572000" cy="720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43F3259A-9EC5-433A-A0EF-CE8C2BBAAF8E}" type="slidenum">
              <a:rPr lang="en-US" sz="1200">
                <a:solidFill>
                  <a:srgbClr val="888888"/>
                </a:solidFill>
              </a:rPr>
              <a:pPr algn="r"/>
              <a:t>15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2054" name="Picture 6" descr="C:\Users\vish\Desktop\BIF\CBB Photos\IMG_20161014_170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99722" l="139" r="99792">
                        <a14:foregroundMark x1="41250" y1="25648" x2="41250" y2="26481"/>
                        <a14:foregroundMark x1="8264" y1="70278" x2="16181" y2="89722"/>
                        <a14:foregroundMark x1="4444" y1="86574" x2="14931" y2="97315"/>
                        <a14:foregroundMark x1="21250" y1="77037" x2="30486" y2="91852"/>
                        <a14:foregroundMark x1="35694" y1="94630" x2="50972" y2="93333"/>
                        <a14:foregroundMark x1="60000" y1="97315" x2="92569" y2="80833"/>
                        <a14:foregroundMark x1="85069" y1="93333" x2="95208" y2="86944"/>
                        <a14:foregroundMark x1="97431" y1="63704" x2="81597" y2="76852"/>
                        <a14:foregroundMark x1="74792" y1="93333" x2="83819" y2="81019"/>
                        <a14:foregroundMark x1="5903" y1="62407" x2="3194" y2="77685"/>
                        <a14:foregroundMark x1="625" y1="74722" x2="3472" y2="93981"/>
                        <a14:foregroundMark x1="16806" y1="82315" x2="25903" y2="96481"/>
                        <a14:foregroundMark x1="14444" y1="78704" x2="24306" y2="71296"/>
                        <a14:foregroundMark x1="18264" y1="94167" x2="20139" y2="98611"/>
                        <a14:foregroundMark x1="27153" y1="15278" x2="27153" y2="30926"/>
                        <a14:foregroundMark x1="16806" y1="43611" x2="28264" y2="30463"/>
                        <a14:foregroundMark x1="23333" y1="28981" x2="17153" y2="41019"/>
                        <a14:foregroundMark x1="19514" y1="40648" x2="19514" y2="40648"/>
                        <a14:foregroundMark x1="17014" y1="45926" x2="22083" y2="34537"/>
                        <a14:foregroundMark x1="17778" y1="46389" x2="20972" y2="34722"/>
                        <a14:foregroundMark x1="24444" y1="28148" x2="24792" y2="23056"/>
                        <a14:foregroundMark x1="23194" y1="25833" x2="25694" y2="24722"/>
                        <a14:backgroundMark x1="41875" y1="27315" x2="42083" y2="30648"/>
                        <a14:backgroundMark x1="42569" y1="32407" x2="47292" y2="36574"/>
                        <a14:backgroundMark x1="47153" y1="43148" x2="63333" y2="43148"/>
                        <a14:backgroundMark x1="43333" y1="21759" x2="67778" y2="27685"/>
                        <a14:backgroundMark x1="68542" y1="52037" x2="69653" y2="57778"/>
                        <a14:backgroundMark x1="71875" y1="60556" x2="73958" y2="67685"/>
                        <a14:backgroundMark x1="71597" y1="32778" x2="61250" y2="31759"/>
                        <a14:backgroundMark x1="72222" y1="25833" x2="64444" y2="24722"/>
                        <a14:backgroundMark x1="62569" y1="48241" x2="62569" y2="41944"/>
                        <a14:backgroundMark x1="70486" y1="45278" x2="65417" y2="45741"/>
                        <a14:backgroundMark x1="71875" y1="46389" x2="67778" y2="90370"/>
                        <a14:backgroundMark x1="67292" y1="92037" x2="68542" y2="91852"/>
                        <a14:backgroundMark x1="67014" y1="93148" x2="68403" y2="96481"/>
                        <a14:backgroundMark x1="67917" y1="98611" x2="70000" y2="93981"/>
                        <a14:backgroundMark x1="16806" y1="48241" x2="21736" y2="32593"/>
                        <a14:backgroundMark x1="23194" y1="25000" x2="27917" y2="31574"/>
                        <a14:backgroundMark x1="55049" y1="35517" x2="54072" y2="41264"/>
                        <a14:backgroundMark x1="51954" y1="35057" x2="57573" y2="34253"/>
                        <a14:backgroundMark x1="49104" y1="49310" x2="48046" y2="42184"/>
                        <a14:backgroundMark x1="66694" y1="38621" x2="59283" y2="37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999"/>
            <a:ext cx="4572000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vish\Desktop\BIF\CBB Photos\IMG_20161027_1414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8" t="36620" r="43651" b="36620"/>
          <a:stretch/>
        </p:blipFill>
        <p:spPr bwMode="auto">
          <a:xfrm>
            <a:off x="0" y="4876800"/>
            <a:ext cx="4572000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vish\Desktop\BIF\CBB Photos\IMG_20161027_14150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18"/>
          <a:stretch/>
        </p:blipFill>
        <p:spPr bwMode="auto">
          <a:xfrm>
            <a:off x="0" y="2362200"/>
            <a:ext cx="4572000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/>
          </p:cNvSpPr>
          <p:nvPr/>
        </p:nvSpPr>
        <p:spPr bwMode="auto">
          <a:xfrm>
            <a:off x="0" y="2438400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>
                <a:solidFill>
                  <a:srgbClr val="FF0000"/>
                </a:solidFill>
              </a:rPr>
              <a:t>Outreach Activities in </a:t>
            </a:r>
            <a:r>
              <a:rPr lang="en-US" sz="3800" b="1" dirty="0" smtClean="0">
                <a:solidFill>
                  <a:srgbClr val="FF0000"/>
                </a:solidFill>
              </a:rPr>
              <a:t>2016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907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vish\Desktop\BIF\CBB Photos\13661810_1037763626277611_2258726995813736402_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53623" r="10794" b="8401"/>
          <a:stretch/>
        </p:blipFill>
        <p:spPr bwMode="auto">
          <a:xfrm flipH="1">
            <a:off x="4572000" y="0"/>
            <a:ext cx="4572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166" r="54431"/>
          <a:stretch/>
        </p:blipFill>
        <p:spPr bwMode="auto">
          <a:xfrm>
            <a:off x="4572000" y="0"/>
            <a:ext cx="2473993" cy="257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IMG_84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b="19489"/>
          <a:stretch/>
        </p:blipFill>
        <p:spPr bwMode="auto">
          <a:xfrm flipH="1">
            <a:off x="4572000" y="1738646"/>
            <a:ext cx="4572000" cy="248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 descr="C:\Users\vish\Desktop\BIF\CBB Photos\IMG_20160922_111924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vish\Desktop\BIF\CBB Photos\13662116_1038412809546026_740228705550793585_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2" t="20615" r="36905"/>
          <a:stretch/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vish\Desktop\BIF\CBB Photos\13700147_1042586165795357_3580006881762874818_n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5570" r="3141"/>
          <a:stretch/>
        </p:blipFill>
        <p:spPr bwMode="auto">
          <a:xfrm>
            <a:off x="4572000" y="4225280"/>
            <a:ext cx="4572000" cy="26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43F3259A-9EC5-433A-A0EF-CE8C2BBAAF8E}" type="slidenum">
              <a:rPr lang="en-US" sz="1200">
                <a:solidFill>
                  <a:srgbClr val="888888"/>
                </a:solidFill>
              </a:rPr>
              <a:pPr algn="r"/>
              <a:t>16</a:t>
            </a:fld>
            <a:endParaRPr lang="en-US" sz="1200">
              <a:solidFill>
                <a:srgbClr val="888888"/>
              </a:solidFill>
            </a:endParaRP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0" y="3429000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 smtClean="0">
                <a:solidFill>
                  <a:srgbClr val="FF0000"/>
                </a:solidFill>
              </a:rPr>
              <a:t>Platform for exposure</a:t>
            </a:r>
            <a:endParaRPr lang="en-US" sz="3800" b="1" dirty="0">
              <a:solidFill>
                <a:srgbClr val="FF0000"/>
              </a:solidFill>
            </a:endParaRPr>
          </a:p>
        </p:txBody>
      </p:sp>
      <p:pic>
        <p:nvPicPr>
          <p:cNvPr id="1029" name="Picture 5" descr="IMG_7068-small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8" r="46667" b="13241"/>
          <a:stretch/>
        </p:blipFill>
        <p:spPr bwMode="auto">
          <a:xfrm>
            <a:off x="0" y="3429000"/>
            <a:ext cx="1447799" cy="159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3222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srgbClr val="FF0000"/>
                </a:solidFill>
              </a:rPr>
              <a:t>Future Plan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060610"/>
              </p:ext>
            </p:extLst>
          </p:nvPr>
        </p:nvGraphicFramePr>
        <p:xfrm>
          <a:off x="20887" y="1066800"/>
          <a:ext cx="9159625" cy="11887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98804"/>
                <a:gridCol w="2796773"/>
                <a:gridCol w="3032024"/>
                <a:gridCol w="3032024"/>
              </a:tblGrid>
              <a:tr h="5583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2900" algn="l"/>
                        </a:tabLst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pitchFamily="34" charset="0"/>
                        </a:rPr>
                        <a:t>Workshop on Quantitative Structure Activity Relationship Analysis  in Drug Discovery  Research</a:t>
                      </a:r>
                      <a:endParaRPr kumimoji="0" 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September 22-27, 2017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(6-day Workshop)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20-25 participants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(MSc students, PhD Scholars, faculty members and College teachers)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36512" y="605135"/>
            <a:ext cx="918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Seminar-cum-training programs (Tentative)</a:t>
            </a:r>
            <a:endParaRPr lang="en-GB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595881"/>
              </p:ext>
            </p:extLst>
          </p:nvPr>
        </p:nvGraphicFramePr>
        <p:xfrm>
          <a:off x="-76200" y="2667000"/>
          <a:ext cx="9144000" cy="2103120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608982"/>
                <a:gridCol w="8535018"/>
              </a:tblGrid>
              <a:tr h="391978"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1</a:t>
                      </a:r>
                      <a:endParaRPr lang="en-GB" sz="1800" b="0" kern="1200" dirty="0">
                        <a:solidFill>
                          <a:schemeClr val="tx1"/>
                        </a:solidFill>
                        <a:latin typeface="Adobe Garamond Pro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Computer aided drug design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Identification of novel targets against Tuberculosis 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and cancer therapeutics</a:t>
                      </a:r>
                      <a:endParaRPr lang="en-GB" b="0" dirty="0" smtClean="0">
                        <a:solidFill>
                          <a:schemeClr val="tx1"/>
                        </a:solidFill>
                        <a:latin typeface="Adobe Garamond Pro" pitchFamily="18" charset="0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Drug discovery against novel Tuberculosis 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and cancer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targets.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Generation of hypothesis and Validation of </a:t>
                      </a:r>
                      <a:r>
                        <a:rPr lang="en-US" b="0" i="1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in silico </a:t>
                      </a:r>
                      <a:r>
                        <a:rPr lang="en-US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screened molecules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91978"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GB" sz="1800" b="0" kern="1200" dirty="0">
                        <a:solidFill>
                          <a:schemeClr val="tx1"/>
                        </a:solidFill>
                        <a:latin typeface="Adobe Garamond Pro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Molecular evolution</a:t>
                      </a: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: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Factors affecting selection of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optimal codons in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prokaryotes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Computational approach in understanding CUB in eukaryotes and viruses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87233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/>
              <a:t>Facilities </a:t>
            </a:r>
            <a:r>
              <a:rPr lang="en-GB" sz="2400" b="1" dirty="0" smtClean="0"/>
              <a:t>to be Created </a:t>
            </a:r>
            <a:r>
              <a:rPr lang="en-GB" sz="2400" b="1" dirty="0"/>
              <a:t>in </a:t>
            </a:r>
            <a:r>
              <a:rPr lang="en-GB" sz="2400" b="1" dirty="0" smtClean="0"/>
              <a:t>2016-17</a:t>
            </a:r>
            <a:endParaRPr lang="en-GB" sz="24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7282857"/>
              </p:ext>
            </p:extLst>
          </p:nvPr>
        </p:nvGraphicFramePr>
        <p:xfrm>
          <a:off x="0" y="5318760"/>
          <a:ext cx="9144000" cy="144780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44000"/>
              </a:tblGrid>
              <a:tr h="1447800">
                <a:tc>
                  <a:txBody>
                    <a:bodyPr/>
                    <a:lstStyle/>
                    <a:p>
                      <a:pPr marL="174625" indent="-17462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10 additional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 Intel Core x64-bit processors based  Computers to be purchased for dedicated research work</a:t>
                      </a:r>
                    </a:p>
                    <a:p>
                      <a:pPr marL="174625" indent="-17462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 err="1" smtClean="0">
                          <a:solidFill>
                            <a:schemeClr val="tx1"/>
                          </a:solidFill>
                        </a:rPr>
                        <a:t>Wi-fi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 facility to be extended to entire centre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27"/>
          <p:cNvSpPr>
            <a:spLocks/>
          </p:cNvSpPr>
          <p:nvPr/>
        </p:nvSpPr>
        <p:spPr bwMode="auto">
          <a:xfrm>
            <a:off x="34925" y="2205335"/>
            <a:ext cx="9109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n-US" sz="2400" b="1" dirty="0"/>
              <a:t>Research </a:t>
            </a:r>
            <a:r>
              <a:rPr lang="en-US" sz="2400" b="1" dirty="0" smtClean="0"/>
              <a:t>activities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2690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5" name="Picture 17" descr="C:\Users\vish\Desktop\BIF\CBB Photos\du-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73383" y="7374"/>
            <a:ext cx="9107488" cy="1600200"/>
          </a:xfrm>
        </p:spPr>
        <p:txBody>
          <a:bodyPr/>
          <a:lstStyle/>
          <a:p>
            <a:r>
              <a:rPr lang="en-US" sz="3200" b="1" dirty="0">
                <a:solidFill>
                  <a:srgbClr val="0070C0"/>
                </a:solidFill>
              </a:rPr>
              <a:t>A Glance at </a:t>
            </a:r>
            <a:r>
              <a:rPr lang="en-US" sz="3200" b="1" dirty="0" err="1">
                <a:solidFill>
                  <a:srgbClr val="0070C0"/>
                </a:solidFill>
              </a:rPr>
              <a:t>Dibrugarh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University </a:t>
            </a:r>
            <a:r>
              <a:rPr lang="en-US" sz="3200" b="1" dirty="0">
                <a:solidFill>
                  <a:srgbClr val="0070C0"/>
                </a:solidFill>
              </a:rPr>
              <a:t>for </a:t>
            </a:r>
            <a:r>
              <a:rPr lang="en-US" sz="3200" b="1" dirty="0" smtClean="0">
                <a:solidFill>
                  <a:srgbClr val="0070C0"/>
                </a:solidFill>
              </a:rPr>
              <a:t/>
            </a:r>
            <a:br>
              <a:rPr lang="en-US" sz="3200" b="1" dirty="0" smtClean="0">
                <a:solidFill>
                  <a:srgbClr val="0070C0"/>
                </a:solidFill>
              </a:rPr>
            </a:br>
            <a:r>
              <a:rPr lang="en-US" sz="3200" b="1" dirty="0" smtClean="0">
                <a:solidFill>
                  <a:srgbClr val="0070C0"/>
                </a:solidFill>
              </a:rPr>
              <a:t> a </a:t>
            </a:r>
            <a:r>
              <a:rPr lang="en-US" sz="3200" b="1" dirty="0">
                <a:solidFill>
                  <a:srgbClr val="0070C0"/>
                </a:solidFill>
              </a:rPr>
              <a:t>possible </a:t>
            </a:r>
            <a:r>
              <a:rPr lang="en-US" sz="3200" b="1" dirty="0" err="1">
                <a:solidFill>
                  <a:srgbClr val="0070C0"/>
                </a:solidFill>
              </a:rPr>
              <a:t>NEBINet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0070C0"/>
                </a:solidFill>
              </a:rPr>
              <a:t>meeting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5" name="Picture 7" descr="C:\Users\vish\Desktop\BIF\CBB Photos\Screen Shot 2017-01-07 at 3.48.54 P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3"/>
          <a:stretch/>
        </p:blipFill>
        <p:spPr bwMode="auto">
          <a:xfrm>
            <a:off x="-12290" y="3455769"/>
            <a:ext cx="9156290" cy="347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:\Users\vish\Desktop\BIF\CBB Photos\Front_Vi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6" r="9274" b="6617"/>
          <a:stretch/>
        </p:blipFill>
        <p:spPr bwMode="auto">
          <a:xfrm>
            <a:off x="0" y="18393"/>
            <a:ext cx="4572000" cy="3410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:\Conference_Hall_Viksh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72000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7" descr="F:\Executive_suit_lobb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57199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F:\Reception_cum_Lobb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199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ish\Desktop\BIF\CBB Photos\IMG-20170117-WA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6397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/>
          </p:cNvSpPr>
          <p:nvPr/>
        </p:nvSpPr>
        <p:spPr bwMode="auto">
          <a:xfrm>
            <a:off x="0" y="3124200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 err="1">
                <a:solidFill>
                  <a:srgbClr val="FF0000"/>
                </a:solidFill>
              </a:rPr>
              <a:t>Dibrugarh</a:t>
            </a:r>
            <a:r>
              <a:rPr lang="en-US" sz="3800" b="1" dirty="0">
                <a:solidFill>
                  <a:srgbClr val="FF0000"/>
                </a:solidFill>
              </a:rPr>
              <a:t> University </a:t>
            </a:r>
            <a:r>
              <a:rPr lang="en-US" sz="3800" b="1" dirty="0" smtClean="0">
                <a:solidFill>
                  <a:srgbClr val="FF0000"/>
                </a:solidFill>
              </a:rPr>
              <a:t>Guest House</a:t>
            </a:r>
            <a:endParaRPr lang="en-US" sz="3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ctrTitle"/>
          </p:nvPr>
        </p:nvSpPr>
        <p:spPr>
          <a:xfrm>
            <a:off x="698500" y="1735138"/>
            <a:ext cx="8001000" cy="2476500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DBT-funded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i="1" dirty="0">
                <a:solidFill>
                  <a:srgbClr val="00B050"/>
                </a:solidFill>
              </a:rPr>
              <a:t>Bioinformatics Infrastructure Facility</a:t>
            </a:r>
            <a:r>
              <a:rPr lang="en-US" sz="2400" b="1" dirty="0">
                <a:solidFill>
                  <a:srgbClr val="00B050"/>
                </a:solidFill>
              </a:rPr>
              <a:t/>
            </a:r>
            <a:br>
              <a:rPr lang="en-US" sz="2400" b="1" dirty="0">
                <a:solidFill>
                  <a:srgbClr val="00B050"/>
                </a:solidFill>
              </a:rPr>
            </a:br>
            <a:r>
              <a:rPr lang="en-US" sz="2000" dirty="0"/>
              <a:t>Centre for Biotechnology and Bioinformatics</a:t>
            </a:r>
            <a:br>
              <a:rPr lang="en-US" sz="2000" dirty="0"/>
            </a:br>
            <a:r>
              <a:rPr lang="en-US" sz="2000" dirty="0"/>
              <a:t>School of Science and Engineering</a:t>
            </a:r>
            <a:br>
              <a:rPr lang="en-US" sz="2000" dirty="0"/>
            </a:br>
            <a:r>
              <a:rPr lang="en-US" sz="2000" b="1" dirty="0" err="1"/>
              <a:t>Dibrugarh</a:t>
            </a:r>
            <a:r>
              <a:rPr lang="en-US" sz="2000" b="1" dirty="0"/>
              <a:t> University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Dibrugarh</a:t>
            </a:r>
            <a:r>
              <a:rPr lang="en-US" sz="2000" dirty="0"/>
              <a:t>- 786 004</a:t>
            </a:r>
            <a:br>
              <a:rPr lang="en-US" sz="2000" dirty="0"/>
            </a:br>
            <a:r>
              <a:rPr lang="en-US" sz="2000" dirty="0"/>
              <a:t> Assam, INDIA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1" i="1" dirty="0">
                <a:solidFill>
                  <a:srgbClr val="0070C0"/>
                </a:solidFill>
              </a:rPr>
              <a:t>2015-2016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http://vidyapur.com/images/university_logo/113158126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88177"/>
            <a:ext cx="1447800" cy="14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/>
          </p:cNvSpPr>
          <p:nvPr/>
        </p:nvSpPr>
        <p:spPr bwMode="auto">
          <a:xfrm>
            <a:off x="8502650" y="6403975"/>
            <a:ext cx="1825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696C50F9-C180-48CB-9C09-E7960264CCB6}" type="slidenum">
              <a:rPr lang="en-US" sz="1200">
                <a:solidFill>
                  <a:srgbClr val="888888"/>
                </a:solidFill>
              </a:rPr>
              <a:pPr algn="r"/>
              <a:t>2</a:t>
            </a:fld>
            <a:endParaRPr lang="en-US" sz="1200">
              <a:solidFill>
                <a:srgbClr val="888888"/>
              </a:solidFill>
            </a:endParaRPr>
          </a:p>
        </p:txBody>
      </p:sp>
      <p:pic>
        <p:nvPicPr>
          <p:cNvPr id="5124" name="Picture 4" descr="IMG_0742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8"/>
          <a:stretch>
            <a:fillRect/>
          </a:stretch>
        </p:blipFill>
        <p:spPr bwMode="auto">
          <a:xfrm>
            <a:off x="4576763" y="4411663"/>
            <a:ext cx="4560887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IMG_0740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" r="2130" b="278"/>
          <a:stretch>
            <a:fillRect/>
          </a:stretch>
        </p:blipFill>
        <p:spPr bwMode="auto">
          <a:xfrm>
            <a:off x="-46038" y="4411663"/>
            <a:ext cx="5046663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3" name="Picture 7" descr="C:\Users\vish\Desktop\BIF\CBB Photos\rangghar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0062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8" descr="C:\Users\vish\Desktop\BIF\CBB Photos\rangghar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90800"/>
            <a:ext cx="4600626" cy="233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vish\Desktop\BIF\CBB Photos\BhojrajsethConferenceha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4929828"/>
            <a:ext cx="4571999" cy="192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vish\Desktop\BIF\CBB Photos\Chintanconferenceh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vish\Desktop\BIF\CBB Photos\Conference Hall of Guest House 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57041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Rectangle 5"/>
          <p:cNvSpPr>
            <a:spLocks/>
          </p:cNvSpPr>
          <p:nvPr/>
        </p:nvSpPr>
        <p:spPr bwMode="auto">
          <a:xfrm>
            <a:off x="0" y="2590800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 err="1">
                <a:solidFill>
                  <a:srgbClr val="FF0000"/>
                </a:solidFill>
              </a:rPr>
              <a:t>Dibrugarh</a:t>
            </a:r>
            <a:r>
              <a:rPr lang="en-US" sz="3800" b="1" dirty="0">
                <a:solidFill>
                  <a:srgbClr val="FF0000"/>
                </a:solidFill>
              </a:rPr>
              <a:t> University Conference Hall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C:\Users\vish\Desktop\BIF\CBB Photos\IMG_0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13780"/>
          <a:stretch/>
        </p:blipFill>
        <p:spPr bwMode="auto">
          <a:xfrm>
            <a:off x="1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38100" dist="23000" dir="5400000" algn="ctr" rotWithShape="0">
                    <a:srgbClr val="000000">
                      <a:alpha val="34999"/>
                    </a:srgbClr>
                  </a:outerShdw>
                </a:effectLst>
              </a14:hiddenEffects>
            </a:ext>
          </a:extLst>
        </p:spPr>
      </p:pic>
      <p:sp>
        <p:nvSpPr>
          <p:cNvPr id="29701" name="Rectangle 5"/>
          <p:cNvSpPr>
            <a:spLocks/>
          </p:cNvSpPr>
          <p:nvPr/>
        </p:nvSpPr>
        <p:spPr bwMode="auto">
          <a:xfrm>
            <a:off x="0" y="2852738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 smtClean="0">
                <a:solidFill>
                  <a:srgbClr val="FF0000"/>
                </a:solidFill>
              </a:rPr>
              <a:t>Centre for Biotechnology and Bioinformatics</a:t>
            </a:r>
            <a:endParaRPr lang="en-US" sz="3800" b="1" dirty="0">
              <a:solidFill>
                <a:srgbClr val="FF0000"/>
              </a:solidFill>
            </a:endParaRPr>
          </a:p>
        </p:txBody>
      </p:sp>
      <p:pic>
        <p:nvPicPr>
          <p:cNvPr id="33797" name="Picture 5" descr="C:\Users\vish\Desktop\BIF\CBB Photos\IMG_07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" y="3410379"/>
            <a:ext cx="9134928" cy="344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399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vish\Desktop\BIF\CBB Photos\IMG-20160926-W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5" name="Picture 15" descr="C:\Users\vish\Desktop\BIF\CBB Photos\13668754_1051462911574349_3032485438412234845_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5" b="5831"/>
          <a:stretch/>
        </p:blipFill>
        <p:spPr bwMode="auto">
          <a:xfrm>
            <a:off x="4559968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6" name="Picture 16" descr="C:\Users\vish\Desktop\BIF\CBB Photos\13958159_1051462908241016_1737972727429648574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33138" r="8211"/>
          <a:stretch/>
        </p:blipFill>
        <p:spPr bwMode="auto">
          <a:xfrm>
            <a:off x="0" y="-14748"/>
            <a:ext cx="4572000" cy="34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8" name="Picture 18" descr="C:\Users\vish\Desktop\BIF\CBB Photos\IMG_076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2" name="Rectangle 12"/>
          <p:cNvSpPr>
            <a:spLocks/>
          </p:cNvSpPr>
          <p:nvPr/>
        </p:nvSpPr>
        <p:spPr bwMode="auto">
          <a:xfrm>
            <a:off x="0" y="3055938"/>
            <a:ext cx="9144000" cy="677862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3800" b="1" dirty="0">
                <a:solidFill>
                  <a:srgbClr val="FF0000"/>
                </a:solidFill>
              </a:rPr>
              <a:t>DBT-BIF Facility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44062" y="304800"/>
            <a:ext cx="8229600" cy="928688"/>
          </a:xfrm>
        </p:spPr>
        <p:txBody>
          <a:bodyPr/>
          <a:lstStyle/>
          <a:p>
            <a:r>
              <a:rPr lang="en-US" b="1" dirty="0"/>
              <a:t>Acknowledgement </a:t>
            </a:r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7350" y="1371600"/>
            <a:ext cx="8369300" cy="4605338"/>
          </a:xfrm>
        </p:spPr>
        <p:txBody>
          <a:bodyPr/>
          <a:lstStyle/>
          <a:p>
            <a:pPr marL="514350" indent="-514350" algn="just">
              <a:buFontTx/>
              <a:buAutoNum type="arabicPeriod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Department of Biotechnology,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Government of India</a:t>
            </a:r>
          </a:p>
          <a:p>
            <a:pPr marL="514350" indent="-514350" algn="just">
              <a:buFontTx/>
              <a:buAutoNum type="arabicPeriod"/>
            </a:pPr>
            <a:endParaRPr lang="en-US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Dibrugarh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University Administration</a:t>
            </a:r>
          </a:p>
          <a:p>
            <a:pPr marL="514350" indent="-514350" algn="just">
              <a:buFontTx/>
              <a:buAutoNum type="arabicPeriod"/>
            </a:pP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Tezpur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(Central) University for the hospitality extended towards our participation in the 9th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NEBInet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Annual Co-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</a:rPr>
              <a:t>ordinators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Review Meeting</a:t>
            </a:r>
          </a:p>
        </p:txBody>
      </p:sp>
      <p:sp>
        <p:nvSpPr>
          <p:cNvPr id="26627" name="Rectangle 3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C5DBBA2B-0B1E-4CA2-85FC-941A617A3D52}" type="slidenum">
              <a:rPr lang="en-US" sz="1200">
                <a:solidFill>
                  <a:srgbClr val="888888"/>
                </a:solidFill>
              </a:rPr>
              <a:pPr algn="r"/>
              <a:t>23</a:t>
            </a:fld>
            <a:endParaRPr lang="en-US"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C:\Users\vish\Desktop\BIF\CBB Photos\14633266_986887408088078_246655253793307299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2"/>
          <p:cNvSpPr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D9D9D9">
              <a:alpha val="50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895350">
              <a:lnSpc>
                <a:spcPct val="90000"/>
              </a:lnSpc>
            </a:pPr>
            <a:r>
              <a:rPr lang="en-US" sz="7200" dirty="0" smtClean="0">
                <a:solidFill>
                  <a:srgbClr val="C00000"/>
                </a:solidFill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Thank You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8502650" y="6403975"/>
            <a:ext cx="182563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4CF8703C-52C0-4A7A-9971-363C9303A0DF}" type="slidenum">
              <a:rPr lang="en-US" sz="1200">
                <a:solidFill>
                  <a:srgbClr val="888888"/>
                </a:solidFill>
              </a:rPr>
              <a:pPr algn="r"/>
              <a:t>3</a:t>
            </a:fld>
            <a:endParaRPr lang="en-US" sz="1200">
              <a:solidFill>
                <a:srgbClr val="888888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9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OBJECTIVES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506538"/>
            <a:ext cx="8039100" cy="4481512"/>
          </a:xfrm>
        </p:spPr>
        <p:txBody>
          <a:bodyPr/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To enable the Masters and PhD students of the University in developing perceptions about modern Biology in post genomic scenario through hands on experiences.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To impart the ability to handle high end Bioinformatics tools to the students.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To provide a platform to the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research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students in Biotechnology and Bioinformatics, Life science, Pharmaceutical Sciences,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Chemistry,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Computer Science, Statistics and Mathematics of the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University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for interdisciplinary and multidisciplinary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researches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in fundamental and applied areas of Biological Sciences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To acquaint the teachers and research students and Scientists of the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affiliated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colleges of the University and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of other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institutes with contemporary developments in Bioinformatics through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organization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of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Training </a:t>
            </a:r>
            <a:r>
              <a:rPr lang="en-US" sz="2000" b="1" dirty="0" err="1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Programmes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535353"/>
                </a:solidFill>
                <a:latin typeface="Times New Roman" pitchFamily="18" charset="0"/>
                <a:cs typeface="Times New Roman" pitchFamily="18" charset="0"/>
                <a:sym typeface="Times New Roman" pitchFamily="18" charset="0"/>
              </a:rPr>
              <a:t>and workshops to facilitate effective teaching and research in modern Biology</a:t>
            </a:r>
          </a:p>
          <a:p>
            <a:pPr marL="0" indent="0" algn="just">
              <a:lnSpc>
                <a:spcPct val="90000"/>
              </a:lnSpc>
              <a:spcBef>
                <a:spcPts val="600"/>
              </a:spcBef>
              <a:buNone/>
            </a:pPr>
            <a:endParaRPr lang="en-US" sz="2000" b="1" dirty="0" smtClean="0">
              <a:solidFill>
                <a:srgbClr val="535353"/>
              </a:solidFill>
              <a:latin typeface="Times New Roman" pitchFamily="18" charset="0"/>
              <a:cs typeface="Times New Roman" pitchFamily="18" charset="0"/>
              <a:sym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http://www.tezu.ernet.in/dmbbt/people/Dr.%20Anup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82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17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884908"/>
              </p:ext>
            </p:extLst>
          </p:nvPr>
        </p:nvGraphicFramePr>
        <p:xfrm>
          <a:off x="0" y="908050"/>
          <a:ext cx="9036050" cy="5878514"/>
        </p:xfrm>
        <a:graphic>
          <a:graphicData uri="http://schemas.openxmlformats.org/drawingml/2006/table">
            <a:tbl>
              <a:tblPr/>
              <a:tblGrid>
                <a:gridCol w="9036050"/>
              </a:tblGrid>
              <a:tr h="2033588">
                <a:tc>
                  <a:txBody>
                    <a:bodyPr/>
                    <a:lstStyle/>
                    <a:p>
                      <a:pPr marL="22860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Prof.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Alak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Kumar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Buragohain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Hon’ble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Vice-Chancellor,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Dibrugarh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University</a:t>
                      </a:r>
                    </a:p>
                    <a:p>
                      <a:pPr marL="22860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Molecular evolution, Molecular Biology &amp; Computational Biology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1712913">
                <a:tc>
                  <a:txBody>
                    <a:bodyPr/>
                    <a:lstStyle/>
                    <a:p>
                      <a:pPr marL="547688" marR="0" lvl="0" indent="36671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Dr.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Bibhuti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B. 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Kakoti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Chairperson and Coordinator</a:t>
                      </a:r>
                    </a:p>
                    <a:p>
                      <a:pPr marL="547688" marR="0" lvl="0" indent="36671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Computational Biology, CADD &amp; Pharmacology   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2132013">
                <a:tc>
                  <a:txBody>
                    <a:bodyPr/>
                    <a:lstStyle/>
                    <a:p>
                      <a:pPr marL="0" marR="0" lvl="0" indent="2155825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Vishwa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Jyoti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Baruah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Assistant Professor and Co-coordinator</a:t>
                      </a:r>
                    </a:p>
                    <a:p>
                      <a:pPr marL="0" marR="0" lvl="0" indent="2155825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Computational Biology &amp; Molecular evolution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</a:tr>
            </a:tbl>
          </a:graphicData>
        </a:graphic>
      </p:graphicFrame>
      <p:sp>
        <p:nvSpPr>
          <p:cNvPr id="7184" name="Rectangle 16"/>
          <p:cNvSpPr>
            <a:spLocks/>
          </p:cNvSpPr>
          <p:nvPr/>
        </p:nvSpPr>
        <p:spPr bwMode="auto">
          <a:xfrm>
            <a:off x="-12700" y="-26988"/>
            <a:ext cx="9142413" cy="835026"/>
          </a:xfrm>
          <a:prstGeom prst="rect">
            <a:avLst/>
          </a:prstGeom>
          <a:gradFill flip="none" rotWithShape="1">
            <a:gsLst>
              <a:gs pos="0">
                <a:srgbClr val="F2F2F2"/>
              </a:gs>
              <a:gs pos="31000">
                <a:srgbClr val="F2F2F2"/>
              </a:gs>
              <a:gs pos="100000">
                <a:srgbClr val="0D0D0D"/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lIns="45720" rIns="4572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DBT-BIF </a:t>
            </a:r>
            <a:r>
              <a:rPr lang="en-US" sz="4400" b="1" dirty="0">
                <a:solidFill>
                  <a:srgbClr val="FF0000"/>
                </a:solidFill>
              </a:rPr>
              <a:t>Members</a:t>
            </a:r>
            <a:endParaRPr lang="en-US" sz="4400" b="1" dirty="0">
              <a:solidFill>
                <a:srgbClr val="984807"/>
              </a:solidFill>
            </a:endParaRPr>
          </a:p>
        </p:txBody>
      </p:sp>
      <p:pic>
        <p:nvPicPr>
          <p:cNvPr id="7185" name="Picture 17" descr="D:\my doc\1x8pp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1981200" cy="2352675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6" name="Picture 18" descr="vcnewpic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5" t="2478" r="14299" b="16750"/>
          <a:stretch>
            <a:fillRect/>
          </a:stretch>
        </p:blipFill>
        <p:spPr bwMode="auto">
          <a:xfrm>
            <a:off x="74613" y="876300"/>
            <a:ext cx="2135187" cy="2022475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87" name="Picture 19" descr="Dr. B. B. Kakot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667000"/>
            <a:ext cx="1667377" cy="1960563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http://www.tezu.ernet.in/dmbbt/people/Dr.%20Anup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82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81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683964"/>
              </p:ext>
            </p:extLst>
          </p:nvPr>
        </p:nvGraphicFramePr>
        <p:xfrm>
          <a:off x="0" y="681038"/>
          <a:ext cx="9036050" cy="6434138"/>
        </p:xfrm>
        <a:graphic>
          <a:graphicData uri="http://schemas.openxmlformats.org/drawingml/2006/table">
            <a:tbl>
              <a:tblPr/>
              <a:tblGrid>
                <a:gridCol w="9036050"/>
              </a:tblGrid>
              <a:tr h="1528763">
                <a:tc>
                  <a:txBody>
                    <a:bodyPr/>
                    <a:lstStyle/>
                    <a:p>
                      <a:pPr marL="909638" marR="0" lvl="0" indent="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Mrs. Amrita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Kashyap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Chaliha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Assistant Professor </a:t>
                      </a:r>
                    </a:p>
                    <a:p>
                      <a:pPr marL="909638" marR="0" lvl="0" indent="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: Drug discovery &amp; Chemo-informatics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9646"/>
                    </a:solidFill>
                  </a:tcPr>
                </a:tc>
              </a:tr>
              <a:tr h="1717675">
                <a:tc>
                  <a:txBody>
                    <a:bodyPr/>
                    <a:lstStyle/>
                    <a:p>
                      <a:pPr marL="1371600" marR="0" lvl="0" indent="62865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Mr.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Subrata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Sinha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Assistant Professor </a:t>
                      </a:r>
                    </a:p>
                    <a:p>
                      <a:pPr marL="1371600" marR="0" lvl="0" indent="62865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Bio-Programming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</a:tr>
              <a:tr h="1704975">
                <a:tc>
                  <a:txBody>
                    <a:bodyPr/>
                    <a:lstStyle/>
                    <a:p>
                      <a:pPr marL="919163" marR="0" lvl="0" indent="-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Mrs.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Surabhi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Johari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Assistant Professor </a:t>
                      </a:r>
                    </a:p>
                    <a:p>
                      <a:pPr marL="919163" marR="0" lvl="0" indent="-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: Computational Biophysics &amp; CADD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EEE8"/>
                    </a:solidFill>
                  </a:tcPr>
                </a:tc>
              </a:tr>
              <a:tr h="1482725">
                <a:tc>
                  <a:txBody>
                    <a:bodyPr/>
                    <a:lstStyle/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Dr.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Diganta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Sarma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, Associate Professor  (Chemistry)</a:t>
                      </a:r>
                    </a:p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Calibri" pitchFamily="34" charset="0"/>
                          <a:sym typeface="Calibri" pitchFamily="34" charset="0"/>
                        </a:rPr>
                        <a:t>Chemo-informatics, CADD &amp; Green Chemistry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CCE"/>
                    </a:solidFill>
                  </a:tcPr>
                </a:tc>
              </a:tr>
            </a:tbl>
          </a:graphicData>
        </a:graphic>
      </p:graphicFrame>
      <p:sp>
        <p:nvSpPr>
          <p:cNvPr id="8212" name="Rectangle 20"/>
          <p:cNvSpPr>
            <a:spLocks/>
          </p:cNvSpPr>
          <p:nvPr/>
        </p:nvSpPr>
        <p:spPr bwMode="auto">
          <a:xfrm>
            <a:off x="0" y="-98426"/>
            <a:ext cx="9144000" cy="754063"/>
          </a:xfrm>
          <a:prstGeom prst="rect">
            <a:avLst/>
          </a:prstGeom>
          <a:gradFill rotWithShape="0">
            <a:gsLst>
              <a:gs pos="0">
                <a:srgbClr val="F2F2F2"/>
              </a:gs>
              <a:gs pos="31000">
                <a:srgbClr val="F2F2F2"/>
              </a:gs>
              <a:gs pos="100000">
                <a:srgbClr val="0D0D0D"/>
              </a:gs>
            </a:gsLst>
            <a:lin ang="0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 anchor="ctr"/>
          <a:lstStyle/>
          <a:p>
            <a:pPr algn="ctr" defTabSz="795338">
              <a:lnSpc>
                <a:spcPct val="8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DBT-BIF members (Contd.)</a:t>
            </a:r>
          </a:p>
        </p:txBody>
      </p:sp>
      <p:pic>
        <p:nvPicPr>
          <p:cNvPr id="8213" name="Picture 21" descr="Amrita Kashyap Chalih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8"/>
          <a:stretch>
            <a:fillRect/>
          </a:stretch>
        </p:blipFill>
        <p:spPr bwMode="auto">
          <a:xfrm>
            <a:off x="7289800" y="655638"/>
            <a:ext cx="1524000" cy="181610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4" name="Picture 22" descr="image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6" t="3598" r="29584" b="46944"/>
          <a:stretch>
            <a:fillRect/>
          </a:stretch>
        </p:blipFill>
        <p:spPr bwMode="auto">
          <a:xfrm>
            <a:off x="7142956" y="3429000"/>
            <a:ext cx="1817688" cy="213995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5" name="Picture 23" descr="image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4942" r="26666" b="59676"/>
          <a:stretch>
            <a:fillRect/>
          </a:stretch>
        </p:blipFill>
        <p:spPr bwMode="auto">
          <a:xfrm>
            <a:off x="38100" y="2082800"/>
            <a:ext cx="1714500" cy="187960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216" name="Group 24"/>
          <p:cNvGrpSpPr>
            <a:grpSpLocks/>
          </p:cNvGrpSpPr>
          <p:nvPr/>
        </p:nvGrpSpPr>
        <p:grpSpPr bwMode="auto">
          <a:xfrm>
            <a:off x="73024" y="5086350"/>
            <a:ext cx="1679576" cy="1924050"/>
            <a:chOff x="0" y="0"/>
            <a:chExt cx="1679575" cy="1924183"/>
          </a:xfrm>
        </p:grpSpPr>
        <p:pic>
          <p:nvPicPr>
            <p:cNvPr id="8217" name="Picture 25" descr="image11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95" r="29276" b="64026"/>
            <a:stretch>
              <a:fillRect/>
            </a:stretch>
          </p:blipFill>
          <p:spPr bwMode="auto">
            <a:xfrm>
              <a:off x="1587" y="1640"/>
              <a:ext cx="1676401" cy="1920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4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218" name="Rectangle 26"/>
            <p:cNvSpPr>
              <a:spLocks/>
            </p:cNvSpPr>
            <p:nvPr/>
          </p:nvSpPr>
          <p:spPr bwMode="auto">
            <a:xfrm>
              <a:off x="0" y="0"/>
              <a:ext cx="1679575" cy="1924183"/>
            </a:xfrm>
            <a:prstGeom prst="rect">
              <a:avLst/>
            </a:prstGeom>
            <a:noFill/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45720" rIns="4572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http://www.tezu.ernet.in/dmbbt/people/Dr.%20Anup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82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92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348807"/>
              </p:ext>
            </p:extLst>
          </p:nvPr>
        </p:nvGraphicFramePr>
        <p:xfrm>
          <a:off x="0" y="761998"/>
          <a:ext cx="9036050" cy="58674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{793D81CF-94F2-401A-BA57-92F5A7B2D0C5}</a:tableStyleId>
              </a:tblPr>
              <a:tblGrid>
                <a:gridCol w="9036050"/>
              </a:tblGrid>
              <a:tr h="1030618">
                <a:tc>
                  <a:txBody>
                    <a:bodyPr/>
                    <a:lstStyle/>
                    <a:p>
                      <a:pPr marL="1825625" marR="0" lvl="0" indent="3175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Mr.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Dhrubajyoti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Gogoi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, Research Associate. </a:t>
                      </a:r>
                    </a:p>
                    <a:p>
                      <a:pPr marL="1825625" marR="0" lvl="0" indent="3175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Area of Interest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: Computer Aided Drug Designing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/>
                </a:tc>
              </a:tr>
              <a:tr h="1303240">
                <a:tc>
                  <a:txBody>
                    <a:bodyPr/>
                    <a:lstStyle/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Mr.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Nabajyoti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Gogoi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,  Traineeship</a:t>
                      </a:r>
                    </a:p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Chemo-informatics &amp; Medicinal Plants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Calibri" pitchFamily="34" charset="0"/>
                        <a:sym typeface="Calibri" pitchFamily="34" charset="0"/>
                      </a:endParaRPr>
                    </a:p>
                  </a:txBody>
                  <a:tcPr marL="45720" marR="45720" anchor="ctr" horzOverflow="overflow"/>
                </a:tc>
              </a:tr>
              <a:tr h="1030618">
                <a:tc>
                  <a:txBody>
                    <a:bodyPr/>
                    <a:lstStyle/>
                    <a:p>
                      <a:pPr marL="1833563" marR="0" lvl="0" indent="-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Mrs. </a:t>
                      </a:r>
                      <a:r>
                        <a:rPr kumimoji="0" lang="en-US" sz="20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Purnima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Das, Traineeship </a:t>
                      </a:r>
                    </a:p>
                    <a:p>
                      <a:pPr marL="1833563" marR="0" lvl="0" indent="-4763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Chemo-informatics</a:t>
                      </a:r>
                      <a:endParaRPr kumimoji="0" lang="en-US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marL="45720" marR="45720" anchor="ctr" horzOverflow="overflow"/>
                </a:tc>
              </a:tr>
              <a:tr h="1472310">
                <a:tc>
                  <a:txBody>
                    <a:bodyPr/>
                    <a:lstStyle/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Ms. </a:t>
                      </a:r>
                      <a:r>
                        <a:rPr kumimoji="0" lang="en-US" sz="20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Priyanka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</a:t>
                      </a:r>
                      <a:r>
                        <a:rPr kumimoji="0" lang="en-US" sz="20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Hatimata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, Studentship</a:t>
                      </a:r>
                    </a:p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Chemo-informatics</a:t>
                      </a:r>
                      <a:endParaRPr kumimoji="0" lang="en-US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marL="45720" marR="45720" anchor="ctr" horzOverflow="overflow"/>
                </a:tc>
              </a:tr>
              <a:tr h="1030618">
                <a:tc>
                  <a:txBody>
                    <a:bodyPr/>
                    <a:lstStyle/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Ms. </a:t>
                      </a:r>
                      <a:r>
                        <a:rPr kumimoji="0" lang="en-US" sz="20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Anisha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Shah, Studentship</a:t>
                      </a:r>
                    </a:p>
                    <a:p>
                      <a:pPr marL="182880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Area of Interest: </a:t>
                      </a:r>
                      <a:r>
                        <a:rPr kumimoji="0" lang="en-US" sz="20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Computational Biology</a:t>
                      </a:r>
                      <a:endParaRPr kumimoji="0" lang="en-US" sz="20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Calibri" pitchFamily="34" charset="0"/>
                      </a:endParaRPr>
                    </a:p>
                  </a:txBody>
                  <a:tcPr marL="45720" marR="45720" anchor="ctr" horzOverflow="overflow"/>
                </a:tc>
              </a:tr>
            </a:tbl>
          </a:graphicData>
        </a:graphic>
      </p:graphicFrame>
      <p:sp>
        <p:nvSpPr>
          <p:cNvPr id="9236" name="Rectangle 20"/>
          <p:cNvSpPr>
            <a:spLocks/>
          </p:cNvSpPr>
          <p:nvPr/>
        </p:nvSpPr>
        <p:spPr bwMode="auto">
          <a:xfrm>
            <a:off x="0" y="55562"/>
            <a:ext cx="9144000" cy="554038"/>
          </a:xfrm>
          <a:prstGeom prst="rect">
            <a:avLst/>
          </a:prstGeom>
          <a:gradFill flip="none" rotWithShape="1">
            <a:gsLst>
              <a:gs pos="0">
                <a:srgbClr val="F2F2F2"/>
              </a:gs>
              <a:gs pos="31000">
                <a:srgbClr val="F2F2F2"/>
              </a:gs>
              <a:gs pos="100000">
                <a:srgbClr val="0D0D0D"/>
              </a:gs>
            </a:gsLst>
            <a:lin ang="10800000" scaled="1"/>
            <a:tileRect/>
          </a:gradFill>
          <a:ln>
            <a:noFill/>
          </a:ln>
          <a:effectLst/>
          <a:extLst/>
        </p:spPr>
        <p:txBody>
          <a:bodyPr lIns="45720" rIns="45720" anchor="ctr"/>
          <a:lstStyle/>
          <a:p>
            <a:pPr algn="ctr" defTabSz="795338">
              <a:lnSpc>
                <a:spcPct val="80000"/>
              </a:lnSpc>
            </a:pPr>
            <a:r>
              <a:rPr lang="en-US" sz="4000" b="1" dirty="0">
                <a:solidFill>
                  <a:srgbClr val="FF0000"/>
                </a:solidFill>
              </a:rPr>
              <a:t>DBT-BIF MANPOWER</a:t>
            </a:r>
          </a:p>
        </p:txBody>
      </p:sp>
      <p:pic>
        <p:nvPicPr>
          <p:cNvPr id="9244" name="Picture 2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3928" r="16796" b="7068"/>
          <a:stretch/>
        </p:blipFill>
        <p:spPr bwMode="auto">
          <a:xfrm>
            <a:off x="76200" y="1676400"/>
            <a:ext cx="1504950" cy="159901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51"/>
          <a:stretch/>
        </p:blipFill>
        <p:spPr bwMode="auto">
          <a:xfrm>
            <a:off x="7511846" y="2796085"/>
            <a:ext cx="1403555" cy="1775915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6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4" t="1" r="7531" b="485"/>
          <a:stretch/>
        </p:blipFill>
        <p:spPr bwMode="auto">
          <a:xfrm>
            <a:off x="7391400" y="5181600"/>
            <a:ext cx="1560651" cy="1676400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33" descr="Displaying IMG_2341.JPG"/>
          <p:cNvSpPr>
            <a:spLocks noChangeAspect="1" noChangeArrowheads="1"/>
          </p:cNvSpPr>
          <p:nvPr/>
        </p:nvSpPr>
        <p:spPr bwMode="auto">
          <a:xfrm>
            <a:off x="9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250" name="Picture 3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93" t="3775" r="18163" b="27013"/>
          <a:stretch/>
        </p:blipFill>
        <p:spPr bwMode="auto">
          <a:xfrm>
            <a:off x="139535" y="4020986"/>
            <a:ext cx="1494379" cy="1694014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9" r="14386" b="10067"/>
          <a:stretch/>
        </p:blipFill>
        <p:spPr bwMode="auto">
          <a:xfrm>
            <a:off x="7467600" y="457200"/>
            <a:ext cx="1632154" cy="1898288"/>
          </a:xfrm>
          <a:prstGeom prst="rect">
            <a:avLst/>
          </a:prstGeom>
          <a:noFill/>
          <a:ln w="31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9950"/>
          </a:xfrm>
          <a:gradFill flip="none" rotWithShape="1">
            <a:gsLst>
              <a:gs pos="0">
                <a:srgbClr val="0070C0">
                  <a:shade val="30000"/>
                  <a:satMod val="115000"/>
                  <a:alpha val="50000"/>
                  <a:lumMod val="0"/>
                </a:srgbClr>
              </a:gs>
              <a:gs pos="50000">
                <a:srgbClr val="0070C0">
                  <a:shade val="67500"/>
                  <a:satMod val="115000"/>
                  <a:lumMod val="70000"/>
                  <a:alpha val="10000"/>
                </a:srgbClr>
              </a:gs>
              <a:gs pos="100000">
                <a:srgbClr val="0070C0">
                  <a:shade val="100000"/>
                  <a:satMod val="115000"/>
                  <a:alpha val="50000"/>
                  <a:lumMod val="0"/>
                </a:srgbClr>
              </a:gs>
            </a:gsLst>
            <a:lin ang="10800000" scaled="1"/>
            <a:tileRect/>
          </a:gradFill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DBT-BIF Facility</a:t>
            </a:r>
          </a:p>
        </p:txBody>
      </p:sp>
      <p:graphicFrame>
        <p:nvGraphicFramePr>
          <p:cNvPr id="1024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44776"/>
              </p:ext>
            </p:extLst>
          </p:nvPr>
        </p:nvGraphicFramePr>
        <p:xfrm>
          <a:off x="0" y="836613"/>
          <a:ext cx="9151938" cy="219456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914400"/>
                <a:gridCol w="6821488"/>
                <a:gridCol w="1416050"/>
              </a:tblGrid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Sl. No.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Particular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Qty. (nos.)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1.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Server (Dell PowerEdge 2900)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2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2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Desktop PC with Win/Linux OS (Dell </a:t>
                      </a:r>
                      <a:r>
                        <a:rPr kumimoji="0" lang="en-US" sz="2400" u="none" strike="noStrike" cap="none" normalizeH="0" baseline="0" dirty="0" err="1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Optiplex</a:t>
                      </a: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 Series)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23*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3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Printer (HP LaserJet Series) 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2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4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Online UPS (10KVA)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1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  <a:tr h="28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5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Overhead Projector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smtClean="0">
                          <a:ln>
                            <a:noFill/>
                          </a:ln>
                          <a:effectLst/>
                          <a:sym typeface="Calibri" pitchFamily="34" charset="0"/>
                        </a:rPr>
                        <a:t>1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ea typeface="+mn-ea" charset="0"/>
                        <a:cs typeface="+mn-ea" charset="0"/>
                        <a:sym typeface="Calibri" pitchFamily="34" charset="0"/>
                      </a:endParaRP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0326" name="Rectangle 86"/>
          <p:cNvSpPr>
            <a:spLocks/>
          </p:cNvSpPr>
          <p:nvPr/>
        </p:nvSpPr>
        <p:spPr bwMode="auto">
          <a:xfrm>
            <a:off x="30163" y="3352800"/>
            <a:ext cx="9113837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r>
              <a:rPr lang="en-US" sz="2000" b="1" dirty="0" err="1" smtClean="0"/>
              <a:t>Softwares</a:t>
            </a:r>
            <a:r>
              <a:rPr lang="en-US" sz="2000" b="1" dirty="0" smtClean="0"/>
              <a:t> and Networking </a:t>
            </a:r>
            <a:endParaRPr lang="en-US" sz="2000" b="1" dirty="0"/>
          </a:p>
          <a:p>
            <a:pPr algn="just"/>
            <a:r>
              <a:rPr lang="en-US" sz="2000" dirty="0"/>
              <a:t>	</a:t>
            </a:r>
            <a:r>
              <a:rPr lang="en-US" sz="2000" b="1" dirty="0" smtClean="0"/>
              <a:t>Operating </a:t>
            </a:r>
            <a:r>
              <a:rPr lang="en-US" sz="2000" b="1" dirty="0"/>
              <a:t>System and application software</a:t>
            </a:r>
            <a:r>
              <a:rPr lang="en-US" sz="2000" dirty="0"/>
              <a:t>: Microsoft Windows 2008 Server; Microsoft Windows 2007, 2008; Ubuntu 16.04 (Linux); Microsoft Office 2010 Professional Edition; </a:t>
            </a:r>
            <a:r>
              <a:rPr lang="en-US" sz="2000" dirty="0" smtClean="0"/>
              <a:t>Quick </a:t>
            </a:r>
            <a:r>
              <a:rPr lang="en-US" sz="2000" dirty="0"/>
              <a:t>Heal Total Security 2011</a:t>
            </a:r>
          </a:p>
          <a:p>
            <a:pPr algn="just"/>
            <a:r>
              <a:rPr lang="en-US" sz="2000" dirty="0"/>
              <a:t>	</a:t>
            </a:r>
            <a:r>
              <a:rPr lang="en-US" sz="2000" b="1" dirty="0" smtClean="0"/>
              <a:t>Scientific </a:t>
            </a:r>
            <a:r>
              <a:rPr lang="en-US" sz="2000" b="1" dirty="0"/>
              <a:t>software packages</a:t>
            </a:r>
            <a:r>
              <a:rPr lang="en-US" sz="2000" dirty="0"/>
              <a:t>: Discovery Studio </a:t>
            </a:r>
            <a:r>
              <a:rPr lang="en-US" sz="2000" dirty="0" smtClean="0"/>
              <a:t>4.5*</a:t>
            </a:r>
            <a:r>
              <a:rPr lang="en-US" sz="2000" i="1" dirty="0" smtClean="0"/>
              <a:t>; </a:t>
            </a:r>
            <a:r>
              <a:rPr lang="en-US" sz="2000" dirty="0" smtClean="0"/>
              <a:t>Free </a:t>
            </a:r>
            <a:r>
              <a:rPr lang="en-US" sz="2000" dirty="0"/>
              <a:t>academic software for protein structure prediction, gene prediction, phylogenetic analysis, data analysis/</a:t>
            </a:r>
            <a:r>
              <a:rPr lang="en-US" sz="2000" dirty="0" err="1"/>
              <a:t>modelling</a:t>
            </a:r>
            <a:r>
              <a:rPr lang="en-US" sz="2000" dirty="0"/>
              <a:t>, docking </a:t>
            </a:r>
            <a:r>
              <a:rPr lang="en-US" sz="2000" dirty="0" err="1"/>
              <a:t>softwares</a:t>
            </a:r>
            <a:r>
              <a:rPr lang="en-US" sz="2000" dirty="0"/>
              <a:t>; Molecular visualization tools and molecular </a:t>
            </a:r>
            <a:r>
              <a:rPr lang="en-US" sz="2000" dirty="0" err="1"/>
              <a:t>modelling</a:t>
            </a:r>
            <a:r>
              <a:rPr lang="en-US" sz="2000" dirty="0"/>
              <a:t> </a:t>
            </a:r>
            <a:r>
              <a:rPr lang="en-US" sz="2000" dirty="0" err="1"/>
              <a:t>softwares</a:t>
            </a:r>
            <a:r>
              <a:rPr lang="en-US" sz="2000" dirty="0"/>
              <a:t> are available. </a:t>
            </a:r>
          </a:p>
          <a:p>
            <a:pPr algn="just"/>
            <a:r>
              <a:rPr lang="en-US" sz="2000" dirty="0"/>
              <a:t>	</a:t>
            </a:r>
            <a:r>
              <a:rPr lang="en-US" sz="2000" b="1" dirty="0" smtClean="0"/>
              <a:t>Networking</a:t>
            </a:r>
            <a:r>
              <a:rPr lang="en-US" sz="2000" dirty="0" smtClean="0"/>
              <a:t>: </a:t>
            </a:r>
            <a:r>
              <a:rPr lang="en-US" sz="2000" dirty="0">
                <a:solidFill>
                  <a:schemeClr val="tx1"/>
                </a:solidFill>
              </a:rPr>
              <a:t>Internet connectivity is provided throughout the institute with BSNL </a:t>
            </a:r>
            <a:r>
              <a:rPr lang="en-US" sz="2000" dirty="0" smtClean="0">
                <a:solidFill>
                  <a:schemeClr val="tx1"/>
                </a:solidFill>
              </a:rPr>
              <a:t>1 </a:t>
            </a:r>
            <a:r>
              <a:rPr lang="en-US" sz="2000" dirty="0" err="1" smtClean="0">
                <a:solidFill>
                  <a:schemeClr val="tx1"/>
                </a:solidFill>
              </a:rPr>
              <a:t>gbps</a:t>
            </a:r>
            <a:r>
              <a:rPr lang="en-US" sz="2000" dirty="0" smtClean="0">
                <a:solidFill>
                  <a:schemeClr val="tx1"/>
                </a:solidFill>
              </a:rPr>
              <a:t> NKN connectivity </a:t>
            </a:r>
            <a:r>
              <a:rPr lang="en-US" sz="2000" dirty="0">
                <a:solidFill>
                  <a:schemeClr val="tx1"/>
                </a:solidFill>
              </a:rPr>
              <a:t>and a BSNL </a:t>
            </a:r>
            <a:r>
              <a:rPr lang="en-US" sz="2000" dirty="0" smtClean="0">
                <a:solidFill>
                  <a:schemeClr val="tx1"/>
                </a:solidFill>
              </a:rPr>
              <a:t>1 mbps Leased </a:t>
            </a:r>
            <a:r>
              <a:rPr lang="en-US" sz="2000" dirty="0">
                <a:solidFill>
                  <a:schemeClr val="tx1"/>
                </a:solidFill>
              </a:rPr>
              <a:t>Line </a:t>
            </a:r>
            <a:r>
              <a:rPr lang="en-US" sz="2000" dirty="0" smtClean="0">
                <a:solidFill>
                  <a:schemeClr val="tx1"/>
                </a:solidFill>
              </a:rPr>
              <a:t>Link (in Centre). </a:t>
            </a:r>
            <a:r>
              <a:rPr lang="en-US" sz="2000" dirty="0">
                <a:solidFill>
                  <a:schemeClr val="tx1"/>
                </a:solidFill>
              </a:rPr>
              <a:t>Wireless LAN has also been set-up to extend the LAN connectivity to laptop users in the Centre</a:t>
            </a:r>
            <a:r>
              <a:rPr lang="en-US" sz="2000" dirty="0">
                <a:solidFill>
                  <a:srgbClr val="9A403E"/>
                </a:solidFill>
              </a:rPr>
              <a:t>.</a:t>
            </a:r>
            <a:endParaRPr lang="en-US" sz="2000" dirty="0"/>
          </a:p>
        </p:txBody>
      </p:sp>
      <p:sp>
        <p:nvSpPr>
          <p:cNvPr id="10327" name="Rectangle 87"/>
          <p:cNvSpPr>
            <a:spLocks/>
          </p:cNvSpPr>
          <p:nvPr/>
        </p:nvSpPr>
        <p:spPr bwMode="auto">
          <a:xfrm>
            <a:off x="3435603" y="2971800"/>
            <a:ext cx="5784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n-US" sz="2000" i="1" dirty="0" smtClean="0"/>
              <a:t>* </a:t>
            </a:r>
            <a:r>
              <a:rPr lang="en-US" sz="2000" i="1" dirty="0"/>
              <a:t>Procured/upgraded using </a:t>
            </a:r>
            <a:r>
              <a:rPr lang="en-US" sz="2000" i="1" dirty="0" err="1"/>
              <a:t>Dibrugarh</a:t>
            </a:r>
            <a:r>
              <a:rPr lang="en-US" sz="2000" i="1" dirty="0"/>
              <a:t> University fund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gradFill flip="none" rotWithShape="1">
            <a:gsLst>
              <a:gs pos="31000">
                <a:schemeClr val="bg1">
                  <a:lumMod val="9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</p:spPr>
        <p:txBody>
          <a:bodyPr>
            <a:normAutofit fontScale="90000"/>
          </a:bodyPr>
          <a:lstStyle/>
          <a:p>
            <a:pPr algn="l"/>
            <a:r>
              <a:rPr lang="en-GB" b="1" dirty="0" smtClean="0">
                <a:solidFill>
                  <a:srgbClr val="FF0000"/>
                </a:solidFill>
              </a:rPr>
              <a:t>Activities done in the year under review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717654"/>
              </p:ext>
            </p:extLst>
          </p:nvPr>
        </p:nvGraphicFramePr>
        <p:xfrm>
          <a:off x="20887" y="1066800"/>
          <a:ext cx="9159625" cy="118872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298804"/>
                <a:gridCol w="2796773"/>
                <a:gridCol w="3032024"/>
                <a:gridCol w="3032024"/>
              </a:tblGrid>
              <a:tr h="558304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Important Methodologies in Genomics and Proteomics Research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September 22-27, 2016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(6-day Workshop)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20 participants</a:t>
                      </a:r>
                    </a:p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</a:rPr>
                        <a:t>(MSc students, PhD Scholars, faculty members and College teachers)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36512" y="605135"/>
            <a:ext cx="9180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Seminar/training and programs </a:t>
            </a:r>
            <a:endParaRPr lang="en-GB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405838"/>
              </p:ext>
            </p:extLst>
          </p:nvPr>
        </p:nvGraphicFramePr>
        <p:xfrm>
          <a:off x="0" y="2575560"/>
          <a:ext cx="9144000" cy="2133600"/>
        </p:xfrm>
        <a:graphic>
          <a:graphicData uri="http://schemas.openxmlformats.org/drawingml/2006/table">
            <a:tbl>
              <a:tblPr bandRow="1">
                <a:tableStyleId>{18603FDC-E32A-4AB5-989C-0864C3EAD2B8}</a:tableStyleId>
              </a:tblPr>
              <a:tblGrid>
                <a:gridCol w="608982"/>
                <a:gridCol w="8535018"/>
              </a:tblGrid>
              <a:tr h="400110">
                <a:tc>
                  <a:txBody>
                    <a:bodyPr/>
                    <a:lstStyle/>
                    <a:p>
                      <a:pPr algn="ctr"/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1</a:t>
                      </a:r>
                      <a:endParaRPr lang="en-GB" sz="1800" b="0" kern="1200" dirty="0">
                        <a:solidFill>
                          <a:schemeClr val="tx1"/>
                        </a:solidFill>
                        <a:latin typeface="Adobe Garamond Pro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Molecular evolution</a:t>
                      </a:r>
                      <a:endParaRPr lang="en-GB" sz="1800" b="0" kern="1200" dirty="0" smtClean="0">
                        <a:solidFill>
                          <a:schemeClr val="tx1"/>
                        </a:solidFill>
                        <a:latin typeface="Adobe Garamond Pro" pitchFamily="18" charset="0"/>
                        <a:ea typeface="+mn-ea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Factors affecting selection of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kern="120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optimal codons in</a:t>
                      </a: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 bacteria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20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  <a:ea typeface="+mn-ea"/>
                          <a:cs typeface="+mn-cs"/>
                        </a:rPr>
                        <a:t>Computational approach in understanding CUB in eukaryotes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0011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smtClean="0">
                          <a:solidFill>
                            <a:schemeClr val="tx1"/>
                          </a:solidFill>
                        </a:rPr>
                        <a:t>Computer Aided Drug Design (CADD)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Novel drug design and discovery against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 Mycobacteria spp.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 using vital proteins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 </a:t>
                      </a: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in metabolic pathway as targets.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Novel drug discovery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Adobe Garamond Pro" pitchFamily="18" charset="0"/>
                        </a:rPr>
                        <a:t> for cancer therapeutics</a:t>
                      </a:r>
                      <a:endParaRPr lang="en-GB" b="0" dirty="0" smtClean="0">
                        <a:solidFill>
                          <a:schemeClr val="tx1"/>
                        </a:solidFill>
                        <a:latin typeface="Adobe Garamond Pro" pitchFamily="18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9530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400" b="1" dirty="0"/>
              <a:t>Facilities Created in </a:t>
            </a:r>
            <a:r>
              <a:rPr lang="en-GB" sz="2400" b="1" dirty="0" smtClean="0"/>
              <a:t>2015-16</a:t>
            </a:r>
            <a:endParaRPr lang="en-GB" sz="2400" b="1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887136"/>
              </p:ext>
            </p:extLst>
          </p:nvPr>
        </p:nvGraphicFramePr>
        <p:xfrm>
          <a:off x="0" y="5318760"/>
          <a:ext cx="9144000" cy="1615440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9144000"/>
              </a:tblGrid>
              <a:tr h="1447800">
                <a:tc>
                  <a:txBody>
                    <a:bodyPr/>
                    <a:lstStyle/>
                    <a:p>
                      <a:pPr marL="174625" indent="-17462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15 Desktops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were upgraded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 to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Intel Core i3 x64-bit processors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(Model Dell </a:t>
                      </a:r>
                      <a:r>
                        <a:rPr lang="en-GB" sz="2000" b="0" baseline="0" dirty="0" err="1" smtClean="0">
                          <a:solidFill>
                            <a:schemeClr val="tx1"/>
                          </a:solidFill>
                        </a:rPr>
                        <a:t>Optiplex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GB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174625" indent="-17462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8 additional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 Intel Core x64-bit processors based  Computers (Model 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Dell </a:t>
                      </a:r>
                      <a:r>
                        <a:rPr lang="en-GB" sz="2000" b="0" baseline="0" dirty="0" err="1" smtClean="0">
                          <a:solidFill>
                            <a:schemeClr val="tx1"/>
                          </a:solidFill>
                        </a:rPr>
                        <a:t>Optiplex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) were purchased</a:t>
                      </a:r>
                    </a:p>
                    <a:p>
                      <a:pPr marL="174625" indent="-174625" algn="l">
                        <a:lnSpc>
                          <a:spcPct val="1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dirty="0" err="1" smtClean="0">
                          <a:solidFill>
                            <a:schemeClr val="tx1"/>
                          </a:solidFill>
                        </a:rPr>
                        <a:t>Wi-fi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 facility was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installed to extend the internet facility to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2000" b="0" dirty="0" smtClean="0">
                          <a:solidFill>
                            <a:schemeClr val="tx1"/>
                          </a:solidFill>
                        </a:rPr>
                        <a:t>DBT- BIF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</a:rPr>
                        <a:t>, Staff office, Library, Molecular biology lab and seminar hall</a:t>
                      </a:r>
                      <a:endParaRPr lang="en-GB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27"/>
          <p:cNvSpPr>
            <a:spLocks/>
          </p:cNvSpPr>
          <p:nvPr/>
        </p:nvSpPr>
        <p:spPr bwMode="auto">
          <a:xfrm>
            <a:off x="34925" y="2133600"/>
            <a:ext cx="9109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 algn="ctr"/>
            <a:r>
              <a:rPr lang="en-US" sz="2400" b="1" dirty="0"/>
              <a:t>Research </a:t>
            </a:r>
            <a:r>
              <a:rPr lang="en-US" sz="2400" b="1" dirty="0" smtClean="0"/>
              <a:t>activities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733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vish\Desktop\BIF\CBB Photos\IMG-20160811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43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vish\Desktop\BIF\CBB Photos\IMG_20160925_1549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999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vish\Desktop\BIF\CBB Photos\IMG_0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0" y="18143"/>
            <a:ext cx="4572000" cy="3410855"/>
          </a:xfrm>
        </p:spPr>
        <p:txBody>
          <a:bodyPr/>
          <a:lstStyle/>
          <a:p>
            <a:pPr defTabSz="520700"/>
            <a:r>
              <a:rPr lang="en-US" sz="3500" b="1" i="1" dirty="0" smtClean="0">
                <a:solidFill>
                  <a:srgbClr val="FF0000"/>
                </a:solidFill>
              </a:rPr>
              <a:t>Research Activities</a:t>
            </a:r>
            <a:br>
              <a:rPr lang="en-US" sz="3500" b="1" i="1" dirty="0" smtClean="0">
                <a:solidFill>
                  <a:srgbClr val="FF0000"/>
                </a:solidFill>
              </a:rPr>
            </a:br>
            <a:r>
              <a:rPr lang="en-US" sz="3500" b="1" i="1" dirty="0" smtClean="0">
                <a:solidFill>
                  <a:srgbClr val="FF0000"/>
                </a:solidFill>
              </a:rPr>
              <a:t>in 2016</a:t>
            </a:r>
            <a:endParaRPr lang="en-US" sz="3500" b="1" i="1" dirty="0">
              <a:solidFill>
                <a:srgbClr val="FF0000"/>
              </a:solidFill>
            </a:endParaRPr>
          </a:p>
        </p:txBody>
      </p:sp>
      <p:sp>
        <p:nvSpPr>
          <p:cNvPr id="13314" name="Rectangle 2"/>
          <p:cNvSpPr>
            <a:spLocks/>
          </p:cNvSpPr>
          <p:nvPr/>
        </p:nvSpPr>
        <p:spPr bwMode="auto">
          <a:xfrm>
            <a:off x="8421688" y="6403975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/>
          <a:p>
            <a:pPr algn="r"/>
            <a:fld id="{43F3259A-9EC5-433A-A0EF-CE8C2BBAAF8E}" type="slidenum">
              <a:rPr lang="en-US" sz="1200">
                <a:solidFill>
                  <a:srgbClr val="888888"/>
                </a:solidFill>
              </a:rPr>
              <a:pPr algn="r"/>
              <a:t>9</a:t>
            </a:fld>
            <a:endParaRPr lang="en-US" sz="1200">
              <a:solidFill>
                <a:srgbClr val="888888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itchFamily="34" charset="0"/>
            <a:ea typeface="Calibri" pitchFamily="34" charset="0"/>
            <a:cs typeface="Calibri" pitchFamily="34" charset="0"/>
            <a:sym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itchFamily="34" charset="0"/>
            <a:ea typeface="Calibri" pitchFamily="34" charset="0"/>
            <a:cs typeface="Calibri" pitchFamily="34" charset="0"/>
            <a:sym typeface="Calibri" pitchFamily="3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</TotalTime>
  <Words>1327</Words>
  <Application>Microsoft Office PowerPoint</Application>
  <PresentationFormat>On-screen Show (4:3)</PresentationFormat>
  <Paragraphs>161</Paragraphs>
  <Slides>24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DBT-funded Bioinformatics Infrastructure Facility Centre for Biotechnology and Bioinformatics School of Science and Engineering Dibrugarh University Dibrugarh- 786 004  Assam, INDIA 2015-2016</vt:lpstr>
      <vt:lpstr>OBJECTIVES</vt:lpstr>
      <vt:lpstr>PowerPoint Presentation</vt:lpstr>
      <vt:lpstr>PowerPoint Presentation</vt:lpstr>
      <vt:lpstr>PowerPoint Presentation</vt:lpstr>
      <vt:lpstr>DBT-BIF Facility</vt:lpstr>
      <vt:lpstr>Activities done in the year under review</vt:lpstr>
      <vt:lpstr>Research Activities in 2016</vt:lpstr>
      <vt:lpstr>IDENTIFICATION OF POTENTIAL DRUG TARGETS OF VASICINE AND ITS ANALOGUES USING A COMPUTATIONAL APPROACH</vt:lpstr>
      <vt:lpstr>DISCOVERY OF NOVEL HUMAN EPIDERMAL GROWTH FACTOR RECEPTOR-2 (HER2) INHIBITORS THROUGH CONTEMPORARY in silico APPROACHES</vt:lpstr>
      <vt:lpstr>Pharmacophore Modeling, Virtual Screening, DFT Analysis and Bioisosterism based Analogues Designing towards the Discovery of Novel Butyrylcholinesterase Inhibitors </vt:lpstr>
      <vt:lpstr>NETWORK BASED APPROACHES FOR IDENTIFICATION OF NOVEL ANTI CANCER THERAPUTICS</vt:lpstr>
      <vt:lpstr>Summary of Research Activities in 2016</vt:lpstr>
      <vt:lpstr>PowerPoint Presentation</vt:lpstr>
      <vt:lpstr>PowerPoint Presentation</vt:lpstr>
      <vt:lpstr>Future Plan</vt:lpstr>
      <vt:lpstr>A Glance at Dibrugarh University for   a possible NEBINet meeting</vt:lpstr>
      <vt:lpstr>PowerPoint Presentation</vt:lpstr>
      <vt:lpstr>PowerPoint Presentation</vt:lpstr>
      <vt:lpstr>PowerPoint Presentation</vt:lpstr>
      <vt:lpstr>PowerPoint Presentation</vt:lpstr>
      <vt:lpstr>Acknowledgement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vish</dc:creator>
  <cp:lastModifiedBy>vish</cp:lastModifiedBy>
  <cp:revision>82</cp:revision>
  <dcterms:modified xsi:type="dcterms:W3CDTF">2017-01-18T09:58:11Z</dcterms:modified>
</cp:coreProperties>
</file>